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2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5" r:id="rId1"/>
  </p:sldMasterIdLst>
  <p:notesMasterIdLst>
    <p:notesMasterId r:id="rId42"/>
  </p:notesMasterIdLst>
  <p:sldIdLst>
    <p:sldId id="263" r:id="rId2"/>
    <p:sldId id="289" r:id="rId3"/>
    <p:sldId id="264" r:id="rId4"/>
    <p:sldId id="275" r:id="rId5"/>
    <p:sldId id="293" r:id="rId6"/>
    <p:sldId id="280" r:id="rId7"/>
    <p:sldId id="301" r:id="rId8"/>
    <p:sldId id="290" r:id="rId9"/>
    <p:sldId id="303" r:id="rId10"/>
    <p:sldId id="298" r:id="rId11"/>
    <p:sldId id="299" r:id="rId12"/>
    <p:sldId id="300" r:id="rId13"/>
    <p:sldId id="283" r:id="rId14"/>
    <p:sldId id="287" r:id="rId15"/>
    <p:sldId id="286" r:id="rId16"/>
    <p:sldId id="295" r:id="rId17"/>
    <p:sldId id="284" r:id="rId18"/>
    <p:sldId id="285" r:id="rId19"/>
    <p:sldId id="297" r:id="rId20"/>
    <p:sldId id="302" r:id="rId21"/>
    <p:sldId id="288" r:id="rId22"/>
    <p:sldId id="294" r:id="rId23"/>
    <p:sldId id="296" r:id="rId24"/>
    <p:sldId id="291" r:id="rId25"/>
    <p:sldId id="282" r:id="rId26"/>
    <p:sldId id="281" r:id="rId27"/>
    <p:sldId id="276" r:id="rId28"/>
    <p:sldId id="277" r:id="rId29"/>
    <p:sldId id="278" r:id="rId30"/>
    <p:sldId id="265" r:id="rId31"/>
    <p:sldId id="266" r:id="rId32"/>
    <p:sldId id="267" r:id="rId33"/>
    <p:sldId id="268" r:id="rId34"/>
    <p:sldId id="269" r:id="rId35"/>
    <p:sldId id="270" r:id="rId36"/>
    <p:sldId id="292" r:id="rId37"/>
    <p:sldId id="271" r:id="rId38"/>
    <p:sldId id="272" r:id="rId39"/>
    <p:sldId id="273" r:id="rId40"/>
    <p:sldId id="274" r:id="rId41"/>
  </p:sldIdLst>
  <p:sldSz cx="12192000" cy="6858000"/>
  <p:notesSz cx="6858000" cy="9144000"/>
  <p:custDataLst>
    <p:tags r:id="rId43"/>
  </p:custDataLst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bschnitt ohne Titel" id="{FE0B6A43-3095-4ADC-A0CA-75D0E13B1EC4}">
          <p14:sldIdLst>
            <p14:sldId id="263"/>
            <p14:sldId id="289"/>
          </p14:sldIdLst>
        </p14:section>
        <p14:section name="Warum?&#10;Was versprechen wir uns von Videos?" id="{D88DBDD3-CA82-400B-B0E1-BE253E644CC6}">
          <p14:sldIdLst>
            <p14:sldId id="264"/>
            <p14:sldId id="275"/>
            <p14:sldId id="293"/>
            <p14:sldId id="280"/>
            <p14:sldId id="301"/>
          </p14:sldIdLst>
        </p14:section>
        <p14:section name="Wie?&#10;Wie werden Videos eingesetzt?" id="{5F1DD4FD-FCC1-4DC0-B47E-2D84E0FEB911}">
          <p14:sldIdLst>
            <p14:sldId id="290"/>
            <p14:sldId id="303"/>
            <p14:sldId id="298"/>
            <p14:sldId id="299"/>
            <p14:sldId id="300"/>
            <p14:sldId id="283"/>
            <p14:sldId id="287"/>
            <p14:sldId id="286"/>
            <p14:sldId id="295"/>
            <p14:sldId id="284"/>
            <p14:sldId id="285"/>
            <p14:sldId id="297"/>
            <p14:sldId id="302"/>
            <p14:sldId id="288"/>
            <p14:sldId id="294"/>
            <p14:sldId id="296"/>
          </p14:sldIdLst>
        </p14:section>
        <p14:section name="Herausforderungen&#10;Welche Herausforderungen stellen sich?" id="{D61846D8-E888-492B-8549-D46F392C6A0C}">
          <p14:sldIdLst>
            <p14:sldId id="291"/>
            <p14:sldId id="282"/>
            <p14:sldId id="281"/>
            <p14:sldId id="276"/>
            <p14:sldId id="277"/>
            <p14:sldId id="278"/>
            <p14:sldId id="265"/>
            <p14:sldId id="266"/>
            <p14:sldId id="267"/>
            <p14:sldId id="268"/>
            <p14:sldId id="269"/>
            <p14:sldId id="270"/>
          </p14:sldIdLst>
        </p14:section>
        <p14:section name="Perspektiven&#10;Was ist zu tun?" id="{B219254D-8923-49FB-BC92-91BBE8679E61}">
          <p14:sldIdLst>
            <p14:sldId id="292"/>
            <p14:sldId id="271"/>
            <p14:sldId id="272"/>
            <p14:sldId id="273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57D6"/>
    <a:srgbClr val="FFFFFF"/>
    <a:srgbClr val="F2F2F2"/>
    <a:srgbClr val="6C0000"/>
    <a:srgbClr val="000000"/>
    <a:srgbClr val="7E0000"/>
    <a:srgbClr val="0033BB"/>
    <a:srgbClr val="CC00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96382" autoAdjust="0"/>
  </p:normalViewPr>
  <p:slideViewPr>
    <p:cSldViewPr>
      <p:cViewPr varScale="1">
        <p:scale>
          <a:sx n="160" d="100"/>
          <a:sy n="160" d="100"/>
        </p:scale>
        <p:origin x="548" y="104"/>
      </p:cViewPr>
      <p:guideLst>
        <p:guide orient="horz" pos="2115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3AAF-40B7-A0F3-BEDC6F01313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E15F-4CFA-8306-B9EE69B183EC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3AAF-40B7-A0F3-BEDC6F01313D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E15F-4CFA-8306-B9EE69B183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Tabelle1!$A$2:$A$6</c:f>
              <c:strCache>
                <c:ptCount val="5"/>
                <c:pt idx="0">
                  <c:v>Vorlesungsaufzeichnung</c:v>
                </c:pt>
                <c:pt idx="1">
                  <c:v>Onlineselbsttests</c:v>
                </c:pt>
                <c:pt idx="2">
                  <c:v>Animationen</c:v>
                </c:pt>
                <c:pt idx="3">
                  <c:v>Foren</c:v>
                </c:pt>
                <c:pt idx="4">
                  <c:v>Chats</c:v>
                </c:pt>
              </c:strCache>
            </c:strRef>
          </c:cat>
          <c:val>
            <c:numRef>
              <c:f>Tabelle1!$B$2:$B$6</c:f>
              <c:numCache>
                <c:formatCode>General</c:formatCode>
                <c:ptCount val="5"/>
                <c:pt idx="0">
                  <c:v>79</c:v>
                </c:pt>
                <c:pt idx="1">
                  <c:v>54</c:v>
                </c:pt>
                <c:pt idx="2">
                  <c:v>41</c:v>
                </c:pt>
                <c:pt idx="3">
                  <c:v>37</c:v>
                </c:pt>
                <c:pt idx="4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78-4128-A8D4-94EEC392F68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565084624"/>
        <c:axId val="565093248"/>
      </c:barChart>
      <c:catAx>
        <c:axId val="5650846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65093248"/>
        <c:crosses val="autoZero"/>
        <c:auto val="1"/>
        <c:lblAlgn val="ctr"/>
        <c:lblOffset val="100"/>
        <c:noMultiLvlLbl val="0"/>
      </c:catAx>
      <c:valAx>
        <c:axId val="5650932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65084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200">
          <a:solidFill>
            <a:schemeClr val="tx1"/>
          </a:solidFill>
        </a:defRPr>
      </a:pPr>
      <a:endParaRPr lang="de-DE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200" dirty="0" err="1"/>
              <a:t>Wöchentlicher</a:t>
            </a:r>
            <a:r>
              <a:rPr lang="en-US" sz="2200" dirty="0"/>
              <a:t> </a:t>
            </a:r>
            <a:r>
              <a:rPr lang="en-US" sz="2200" dirty="0" err="1"/>
              <a:t>Arbeitsaufwand</a:t>
            </a:r>
            <a:r>
              <a:rPr lang="en-US" sz="2200" dirty="0"/>
              <a:t> in </a:t>
            </a:r>
            <a:r>
              <a:rPr lang="en-US" sz="2200" dirty="0" err="1"/>
              <a:t>Stunden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sz="2200" dirty="0"/>
              <a:t>(35,3 </a:t>
            </a:r>
            <a:r>
              <a:rPr lang="en-US" sz="2200" dirty="0" err="1"/>
              <a:t>Stunden</a:t>
            </a:r>
            <a:r>
              <a:rPr lang="en-US" sz="2200" dirty="0"/>
              <a:t>/</a:t>
            </a:r>
            <a:r>
              <a:rPr lang="en-US" sz="2200" dirty="0" err="1"/>
              <a:t>Woche</a:t>
            </a:r>
            <a:r>
              <a:rPr lang="en-US" sz="2200" dirty="0"/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Zeit im Jurastudium</c:v>
                </c:pt>
              </c:strCache>
            </c:strRef>
          </c:tx>
          <c:spPr>
            <a:ln>
              <a:solidFill>
                <a:schemeClr val="bg1">
                  <a:lumMod val="65000"/>
                </a:schemeClr>
              </a:solidFill>
            </a:ln>
          </c:spPr>
          <c:explosion val="25"/>
          <c:dPt>
            <c:idx val="0"/>
            <c:bubble3D val="0"/>
            <c:spPr>
              <a:solidFill>
                <a:schemeClr val="dk1">
                  <a:tint val="885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595-4858-90D4-26B04A098E1A}"/>
              </c:ext>
            </c:extLst>
          </c:dPt>
          <c:dPt>
            <c:idx val="1"/>
            <c:bubble3D val="0"/>
            <c:spPr>
              <a:solidFill>
                <a:schemeClr val="dk1">
                  <a:tint val="5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595-4858-90D4-26B04A098E1A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8E11-42DC-8B03-BDE56378153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Tabelle1!$A$2:$A$4</c:f>
              <c:strCache>
                <c:ptCount val="3"/>
                <c:pt idx="0">
                  <c:v>Unipräsenz</c:v>
                </c:pt>
                <c:pt idx="1">
                  <c:v>Selbststudium</c:v>
                </c:pt>
                <c:pt idx="2">
                  <c:v>Arbeitsgruppen</c:v>
                </c:pt>
              </c:strCache>
            </c:strRef>
          </c:cat>
          <c:val>
            <c:numRef>
              <c:f>Tabelle1!$B$2:$B$4</c:f>
              <c:numCache>
                <c:formatCode>General</c:formatCode>
                <c:ptCount val="3"/>
                <c:pt idx="0">
                  <c:v>15.9</c:v>
                </c:pt>
                <c:pt idx="1">
                  <c:v>16.5</c:v>
                </c:pt>
                <c:pt idx="2">
                  <c:v>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1C-4BE5-8F5A-6E0E4B732CA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2200"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200" dirty="0" err="1"/>
              <a:t>Vergleich</a:t>
            </a:r>
            <a:r>
              <a:rPr lang="en-US" sz="2200" dirty="0"/>
              <a:t>: </a:t>
            </a:r>
            <a:r>
              <a:rPr lang="en-US" sz="2200" dirty="0" err="1"/>
              <a:t>Tiermedizin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sz="2200" dirty="0"/>
              <a:t>(48,8 </a:t>
            </a:r>
            <a:r>
              <a:rPr lang="en-US" sz="2200" dirty="0" err="1"/>
              <a:t>Stunden</a:t>
            </a:r>
            <a:r>
              <a:rPr lang="en-US" sz="2200" dirty="0"/>
              <a:t>/</a:t>
            </a:r>
            <a:r>
              <a:rPr lang="en-US" sz="2200" dirty="0" err="1"/>
              <a:t>Woche</a:t>
            </a:r>
            <a:r>
              <a:rPr lang="en-US" sz="2200" dirty="0"/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Spalte1</c:v>
                </c:pt>
              </c:strCache>
            </c:strRef>
          </c:tx>
          <c:spPr>
            <a:ln>
              <a:solidFill>
                <a:schemeClr val="bg1">
                  <a:lumMod val="65000"/>
                </a:schemeClr>
              </a:solidFill>
            </a:ln>
          </c:spPr>
          <c:explosion val="25"/>
          <c:dPt>
            <c:idx val="0"/>
            <c:bubble3D val="0"/>
            <c:spPr>
              <a:solidFill>
                <a:schemeClr val="dk1">
                  <a:tint val="885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E272-4BF7-A846-DBE076903771}"/>
              </c:ext>
            </c:extLst>
          </c:dPt>
          <c:dPt>
            <c:idx val="1"/>
            <c:bubble3D val="0"/>
            <c:spPr>
              <a:solidFill>
                <a:schemeClr val="dk1">
                  <a:tint val="5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272-4BF7-A846-DBE076903771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E272-4BF7-A846-DBE07690377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Tabelle1!$A$2:$A$4</c:f>
              <c:strCache>
                <c:ptCount val="3"/>
                <c:pt idx="0">
                  <c:v>Unipräsenz</c:v>
                </c:pt>
                <c:pt idx="1">
                  <c:v>Selbststudium</c:v>
                </c:pt>
                <c:pt idx="2">
                  <c:v>Arbeitsgruppen</c:v>
                </c:pt>
              </c:strCache>
            </c:strRef>
          </c:cat>
          <c:val>
            <c:numRef>
              <c:f>Tabelle1!$B$2:$B$4</c:f>
              <c:numCache>
                <c:formatCode>General</c:formatCode>
                <c:ptCount val="3"/>
                <c:pt idx="0">
                  <c:v>25.5</c:v>
                </c:pt>
                <c:pt idx="1">
                  <c:v>22.7</c:v>
                </c:pt>
                <c:pt idx="2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90-4E41-8C17-869C79CDDF0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2200"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200"/>
              <a:t>Vergleich: Politikwissenschaft</a:t>
            </a:r>
            <a:br>
              <a:rPr lang="en-US" sz="2200"/>
            </a:br>
            <a:r>
              <a:rPr lang="en-US" sz="2200"/>
              <a:t>(27,3 Stunden/Woche)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Spalte1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dk1">
                  <a:tint val="885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D67F-4ACA-BEC1-394CF10EB866}"/>
              </c:ext>
            </c:extLst>
          </c:dPt>
          <c:dPt>
            <c:idx val="1"/>
            <c:bubble3D val="0"/>
            <c:spPr>
              <a:solidFill>
                <a:schemeClr val="dk1">
                  <a:tint val="5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67F-4ACA-BEC1-394CF10EB866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67F-4ACA-BEC1-394CF10EB86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Tabelle1!$A$2:$A$4</c:f>
              <c:strCache>
                <c:ptCount val="3"/>
                <c:pt idx="0">
                  <c:v>Unipräsenz</c:v>
                </c:pt>
                <c:pt idx="1">
                  <c:v>Selbststudium</c:v>
                </c:pt>
                <c:pt idx="2">
                  <c:v>Arbeitsgruppen</c:v>
                </c:pt>
              </c:strCache>
            </c:strRef>
          </c:cat>
          <c:val>
            <c:numRef>
              <c:f>Tabelle1!$B$2:$B$4</c:f>
              <c:numCache>
                <c:formatCode>General</c:formatCode>
                <c:ptCount val="3"/>
                <c:pt idx="0">
                  <c:v>13.2</c:v>
                </c:pt>
                <c:pt idx="1">
                  <c:v>12.5</c:v>
                </c:pt>
                <c:pt idx="2">
                  <c:v>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D7-469A-981E-D578E661E93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2200"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Nutzen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strRef>
              <c:f>Tabelle1!$A$2:$A$5</c:f>
              <c:strCache>
                <c:ptCount val="4"/>
                <c:pt idx="0">
                  <c:v>Buch</c:v>
                </c:pt>
                <c:pt idx="1">
                  <c:v>Vorlesung</c:v>
                </c:pt>
                <c:pt idx="2">
                  <c:v>Profivideo</c:v>
                </c:pt>
                <c:pt idx="3">
                  <c:v>Onlineseminar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100</c:v>
                </c:pt>
                <c:pt idx="1">
                  <c:v>20</c:v>
                </c:pt>
                <c:pt idx="2">
                  <c:v>80</c:v>
                </c:pt>
                <c:pt idx="3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3B-429E-A400-BDE3F71FBB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6198168"/>
        <c:axId val="556191504"/>
      </c:barChart>
      <c:catAx>
        <c:axId val="556198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56191504"/>
        <c:crosses val="autoZero"/>
        <c:auto val="1"/>
        <c:lblAlgn val="ctr"/>
        <c:lblOffset val="100"/>
        <c:noMultiLvlLbl val="0"/>
      </c:catAx>
      <c:valAx>
        <c:axId val="55619150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56198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200"/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Kosten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strRef>
              <c:f>Tabelle1!$A$2:$A$5</c:f>
              <c:strCache>
                <c:ptCount val="4"/>
                <c:pt idx="0">
                  <c:v>Buch</c:v>
                </c:pt>
                <c:pt idx="1">
                  <c:v>Vorlesung</c:v>
                </c:pt>
                <c:pt idx="2">
                  <c:v>Profivideo</c:v>
                </c:pt>
                <c:pt idx="3">
                  <c:v>Onlineseminar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100</c:v>
                </c:pt>
                <c:pt idx="1">
                  <c:v>50</c:v>
                </c:pt>
                <c:pt idx="2">
                  <c:v>500</c:v>
                </c:pt>
                <c:pt idx="3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85-450F-958F-7950B164B4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6193464"/>
        <c:axId val="556194248"/>
      </c:barChart>
      <c:catAx>
        <c:axId val="556193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56194248"/>
        <c:crosses val="autoZero"/>
        <c:auto val="1"/>
        <c:lblAlgn val="ctr"/>
        <c:lblOffset val="100"/>
        <c:noMultiLvlLbl val="0"/>
      </c:catAx>
      <c:valAx>
        <c:axId val="5561942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556193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200"/>
      </a:pPr>
      <a:endParaRPr lang="de-D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Spalte1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c:spPr>
          <c:explosion val="30"/>
          <c:dPt>
            <c:idx val="0"/>
            <c:bubble3D val="0"/>
            <c:spPr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19050">
                <a:solidFill>
                  <a:schemeClr val="lt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EBD-4ECE-9454-28DB75A60E4E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chemeClr val="accent2">
                      <a:shade val="30000"/>
                      <a:satMod val="115000"/>
                    </a:schemeClr>
                  </a:gs>
                  <a:gs pos="50000">
                    <a:schemeClr val="accent2">
                      <a:shade val="67500"/>
                      <a:satMod val="115000"/>
                    </a:schemeClr>
                  </a:gs>
                  <a:gs pos="100000">
                    <a:schemeClr val="accent2"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  <a:ln w="19050">
                <a:solidFill>
                  <a:schemeClr val="lt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EBD-4ECE-9454-28DB75A60E4E}"/>
              </c:ext>
            </c:extLst>
          </c:dPt>
          <c:dPt>
            <c:idx val="2"/>
            <c:bubble3D val="0"/>
            <c:spPr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19050">
                <a:solidFill>
                  <a:schemeClr val="lt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EBD-4ECE-9454-28DB75A60E4E}"/>
              </c:ext>
            </c:extLst>
          </c:dPt>
          <c:dPt>
            <c:idx val="3"/>
            <c:bubble3D val="0"/>
            <c:spPr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19050">
                <a:solidFill>
                  <a:schemeClr val="lt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EBD-4ECE-9454-28DB75A60E4E}"/>
              </c:ext>
            </c:extLst>
          </c:dPt>
          <c:cat>
            <c:strRef>
              <c:f>Tabelle1!$A$2:$A$5</c:f>
              <c:strCache>
                <c:ptCount val="4"/>
                <c:pt idx="0">
                  <c:v>Betreuung</c:v>
                </c:pt>
                <c:pt idx="1">
                  <c:v>Erstellung</c:v>
                </c:pt>
                <c:pt idx="2">
                  <c:v>Infrastruktur</c:v>
                </c:pt>
                <c:pt idx="3">
                  <c:v>Schulung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15</c:v>
                </c:pt>
                <c:pt idx="1">
                  <c:v>5</c:v>
                </c:pt>
                <c:pt idx="2">
                  <c:v>1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EBD-4ECE-9454-28DB75A60E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1AF026-4F5D-4FBA-88D6-D1E455EFF2F1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17FAC90A-FC57-43EF-8B44-CB7F85D6CCC6}">
      <dgm:prSet custT="1"/>
      <dgm:spPr>
        <a:solidFill>
          <a:schemeClr val="bg1"/>
        </a:solidFill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pPr rtl="0"/>
          <a:r>
            <a:rPr lang="de-DE" sz="2200" dirty="0">
              <a:solidFill>
                <a:schemeClr val="tx1"/>
              </a:solidFill>
            </a:rPr>
            <a:t>Lehrende meinen, Zuhörer hätten es verstanden.</a:t>
          </a:r>
        </a:p>
      </dgm:t>
    </dgm:pt>
    <dgm:pt modelId="{9B9560D0-084D-4503-9555-9403694B79C8}" type="parTrans" cxnId="{346363A7-BC54-4F77-A016-2FAE37E0656A}">
      <dgm:prSet/>
      <dgm:spPr/>
      <dgm:t>
        <a:bodyPr/>
        <a:lstStyle/>
        <a:p>
          <a:endParaRPr lang="de-DE" sz="2200"/>
        </a:p>
      </dgm:t>
    </dgm:pt>
    <dgm:pt modelId="{5178FB0B-EC2F-4DBB-A29E-00814F3643F3}" type="sibTrans" cxnId="{346363A7-BC54-4F77-A016-2FAE37E0656A}">
      <dgm:prSet custT="1"/>
      <dgm:spPr>
        <a:solidFill>
          <a:schemeClr val="bg1">
            <a:lumMod val="95000"/>
            <a:alpha val="90000"/>
          </a:schemeClr>
        </a:solidFill>
        <a:ln>
          <a:solidFill>
            <a:schemeClr val="bg1">
              <a:lumMod val="65000"/>
              <a:alpha val="90000"/>
            </a:schemeClr>
          </a:solidFill>
        </a:ln>
      </dgm:spPr>
      <dgm:t>
        <a:bodyPr/>
        <a:lstStyle/>
        <a:p>
          <a:endParaRPr lang="de-DE" sz="2200"/>
        </a:p>
      </dgm:t>
    </dgm:pt>
    <dgm:pt modelId="{A63A02FD-122D-4874-844B-9D3B9AE72B75}">
      <dgm:prSet custT="1"/>
      <dgm:spPr>
        <a:solidFill>
          <a:schemeClr val="bg1"/>
        </a:solidFill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pPr rtl="0"/>
          <a:r>
            <a:rPr lang="de-DE" sz="2200" dirty="0">
              <a:solidFill>
                <a:schemeClr val="tx1"/>
              </a:solidFill>
            </a:rPr>
            <a:t>Zuhörer meinen, sie hätten es </a:t>
          </a:r>
          <a:r>
            <a:rPr lang="de-DE" sz="2200" dirty="0" err="1">
              <a:solidFill>
                <a:schemeClr val="tx1"/>
              </a:solidFill>
            </a:rPr>
            <a:t>verstandengelernt</a:t>
          </a:r>
          <a:endParaRPr lang="de-DE" sz="2200" dirty="0">
            <a:solidFill>
              <a:schemeClr val="tx1"/>
            </a:solidFill>
          </a:endParaRPr>
        </a:p>
      </dgm:t>
    </dgm:pt>
    <dgm:pt modelId="{E6B2E2AB-34EE-49D9-B09A-CF88303F158E}" type="parTrans" cxnId="{2B17E332-A971-4621-A9FE-A8F189B9D558}">
      <dgm:prSet/>
      <dgm:spPr/>
      <dgm:t>
        <a:bodyPr/>
        <a:lstStyle/>
        <a:p>
          <a:endParaRPr lang="de-DE" sz="2200"/>
        </a:p>
      </dgm:t>
    </dgm:pt>
    <dgm:pt modelId="{23ED14F0-63AD-414C-80EC-43A0714F503F}" type="sibTrans" cxnId="{2B17E332-A971-4621-A9FE-A8F189B9D558}">
      <dgm:prSet custT="1"/>
      <dgm:spPr>
        <a:solidFill>
          <a:schemeClr val="bg1">
            <a:lumMod val="95000"/>
            <a:alpha val="90000"/>
          </a:schemeClr>
        </a:solidFill>
        <a:ln>
          <a:solidFill>
            <a:schemeClr val="bg1">
              <a:lumMod val="65000"/>
              <a:alpha val="90000"/>
            </a:schemeClr>
          </a:solidFill>
        </a:ln>
      </dgm:spPr>
      <dgm:t>
        <a:bodyPr/>
        <a:lstStyle/>
        <a:p>
          <a:endParaRPr lang="de-DE" sz="2200"/>
        </a:p>
      </dgm:t>
    </dgm:pt>
    <dgm:pt modelId="{ED1AC7DF-B0AD-44A0-BFB2-3CA5522E7108}">
      <dgm:prSet custT="1"/>
      <dgm:spPr>
        <a:solidFill>
          <a:schemeClr val="bg1"/>
        </a:solidFill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pPr rtl="0"/>
          <a:r>
            <a:rPr lang="de-DE" sz="2200" dirty="0">
              <a:solidFill>
                <a:schemeClr val="tx1"/>
              </a:solidFill>
            </a:rPr>
            <a:t>Alle sind zufrieden…</a:t>
          </a:r>
        </a:p>
      </dgm:t>
    </dgm:pt>
    <dgm:pt modelId="{0B64DC03-E706-46A3-B1A2-491ACA6B9C8C}" type="parTrans" cxnId="{E700A3D4-A252-43F6-BF40-E48D68943D94}">
      <dgm:prSet/>
      <dgm:spPr/>
      <dgm:t>
        <a:bodyPr/>
        <a:lstStyle/>
        <a:p>
          <a:endParaRPr lang="de-DE" sz="2200"/>
        </a:p>
      </dgm:t>
    </dgm:pt>
    <dgm:pt modelId="{E8E54776-A537-42DD-BF79-351BE74C8267}" type="sibTrans" cxnId="{E700A3D4-A252-43F6-BF40-E48D68943D94}">
      <dgm:prSet/>
      <dgm:spPr/>
      <dgm:t>
        <a:bodyPr/>
        <a:lstStyle/>
        <a:p>
          <a:endParaRPr lang="de-DE" sz="2200"/>
        </a:p>
      </dgm:t>
    </dgm:pt>
    <dgm:pt modelId="{D568F8BF-3993-48EE-88AF-B75A3AC06C2A}" type="pres">
      <dgm:prSet presAssocID="{A91AF026-4F5D-4FBA-88D6-D1E455EFF2F1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0A6BB4F2-231E-47CD-BFBF-72B8F49C911B}" type="pres">
      <dgm:prSet presAssocID="{A91AF026-4F5D-4FBA-88D6-D1E455EFF2F1}" presName="dummyMaxCanvas" presStyleCnt="0">
        <dgm:presLayoutVars/>
      </dgm:prSet>
      <dgm:spPr/>
    </dgm:pt>
    <dgm:pt modelId="{51ED773E-B6CD-4BCC-89BB-6622FEA89D7D}" type="pres">
      <dgm:prSet presAssocID="{A91AF026-4F5D-4FBA-88D6-D1E455EFF2F1}" presName="ThreeNodes_1" presStyleLbl="node1" presStyleIdx="0" presStyleCnt="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de-DE"/>
        </a:p>
      </dgm:t>
    </dgm:pt>
    <dgm:pt modelId="{9104E0E6-F223-4987-8077-209163F88384}" type="pres">
      <dgm:prSet presAssocID="{A91AF026-4F5D-4FBA-88D6-D1E455EFF2F1}" presName="ThreeNodes_2" presStyleLbl="node1" presStyleIdx="1" presStyleCnt="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de-DE"/>
        </a:p>
      </dgm:t>
    </dgm:pt>
    <dgm:pt modelId="{546BBB77-F93A-4427-98DD-BD01270AF890}" type="pres">
      <dgm:prSet presAssocID="{A91AF026-4F5D-4FBA-88D6-D1E455EFF2F1}" presName="ThreeNodes_3" presStyleLbl="node1" presStyleIdx="2" presStyleCnt="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de-DE"/>
        </a:p>
      </dgm:t>
    </dgm:pt>
    <dgm:pt modelId="{A8676173-94A8-4048-95A5-93E3BF4BBDA0}" type="pres">
      <dgm:prSet presAssocID="{A91AF026-4F5D-4FBA-88D6-D1E455EFF2F1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B0C9A74-CD29-4136-A550-537A58F1C786}" type="pres">
      <dgm:prSet presAssocID="{A91AF026-4F5D-4FBA-88D6-D1E455EFF2F1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DACC2FE-CE5B-4DE0-9812-D8EF0F18A5C9}" type="pres">
      <dgm:prSet presAssocID="{A91AF026-4F5D-4FBA-88D6-D1E455EFF2F1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70F40FA-FA9B-492C-AFC8-D6106D985E2C}" type="pres">
      <dgm:prSet presAssocID="{A91AF026-4F5D-4FBA-88D6-D1E455EFF2F1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58E0D14-E12F-41D9-871D-E428737561E6}" type="pres">
      <dgm:prSet presAssocID="{A91AF026-4F5D-4FBA-88D6-D1E455EFF2F1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E413F43-248B-4C27-AA03-5587A5FB318A}" type="presOf" srcId="{A63A02FD-122D-4874-844B-9D3B9AE72B75}" destId="{9104E0E6-F223-4987-8077-209163F88384}" srcOrd="0" destOrd="0" presId="urn:microsoft.com/office/officeart/2005/8/layout/vProcess5"/>
    <dgm:cxn modelId="{8C8FFB20-DEF7-4591-ACE0-393934849633}" type="presOf" srcId="{5178FB0B-EC2F-4DBB-A29E-00814F3643F3}" destId="{A8676173-94A8-4048-95A5-93E3BF4BBDA0}" srcOrd="0" destOrd="0" presId="urn:microsoft.com/office/officeart/2005/8/layout/vProcess5"/>
    <dgm:cxn modelId="{ACDAE199-000A-4E19-B913-40D18E9B3C4B}" type="presOf" srcId="{ED1AC7DF-B0AD-44A0-BFB2-3CA5522E7108}" destId="{546BBB77-F93A-4427-98DD-BD01270AF890}" srcOrd="0" destOrd="0" presId="urn:microsoft.com/office/officeart/2005/8/layout/vProcess5"/>
    <dgm:cxn modelId="{E700A3D4-A252-43F6-BF40-E48D68943D94}" srcId="{A91AF026-4F5D-4FBA-88D6-D1E455EFF2F1}" destId="{ED1AC7DF-B0AD-44A0-BFB2-3CA5522E7108}" srcOrd="2" destOrd="0" parTransId="{0B64DC03-E706-46A3-B1A2-491ACA6B9C8C}" sibTransId="{E8E54776-A537-42DD-BF79-351BE74C8267}"/>
    <dgm:cxn modelId="{303DA2DE-29AD-4D6C-BC89-B1D7308EC6CA}" type="presOf" srcId="{17FAC90A-FC57-43EF-8B44-CB7F85D6CCC6}" destId="{ADACC2FE-CE5B-4DE0-9812-D8EF0F18A5C9}" srcOrd="1" destOrd="0" presId="urn:microsoft.com/office/officeart/2005/8/layout/vProcess5"/>
    <dgm:cxn modelId="{BE3CA5DB-3AEF-4FD1-A337-4412F70A4BB9}" type="presOf" srcId="{23ED14F0-63AD-414C-80EC-43A0714F503F}" destId="{EB0C9A74-CD29-4136-A550-537A58F1C786}" srcOrd="0" destOrd="0" presId="urn:microsoft.com/office/officeart/2005/8/layout/vProcess5"/>
    <dgm:cxn modelId="{2B17E332-A971-4621-A9FE-A8F189B9D558}" srcId="{A91AF026-4F5D-4FBA-88D6-D1E455EFF2F1}" destId="{A63A02FD-122D-4874-844B-9D3B9AE72B75}" srcOrd="1" destOrd="0" parTransId="{E6B2E2AB-34EE-49D9-B09A-CF88303F158E}" sibTransId="{23ED14F0-63AD-414C-80EC-43A0714F503F}"/>
    <dgm:cxn modelId="{7AF8F4A0-CDE0-4D08-AFD2-0B0E6B0117AD}" type="presOf" srcId="{A63A02FD-122D-4874-844B-9D3B9AE72B75}" destId="{570F40FA-FA9B-492C-AFC8-D6106D985E2C}" srcOrd="1" destOrd="0" presId="urn:microsoft.com/office/officeart/2005/8/layout/vProcess5"/>
    <dgm:cxn modelId="{9432A5BB-C32A-4725-94A8-474DA7158D17}" type="presOf" srcId="{A91AF026-4F5D-4FBA-88D6-D1E455EFF2F1}" destId="{D568F8BF-3993-48EE-88AF-B75A3AC06C2A}" srcOrd="0" destOrd="0" presId="urn:microsoft.com/office/officeart/2005/8/layout/vProcess5"/>
    <dgm:cxn modelId="{346363A7-BC54-4F77-A016-2FAE37E0656A}" srcId="{A91AF026-4F5D-4FBA-88D6-D1E455EFF2F1}" destId="{17FAC90A-FC57-43EF-8B44-CB7F85D6CCC6}" srcOrd="0" destOrd="0" parTransId="{9B9560D0-084D-4503-9555-9403694B79C8}" sibTransId="{5178FB0B-EC2F-4DBB-A29E-00814F3643F3}"/>
    <dgm:cxn modelId="{C45CCD0C-74E6-4280-991D-033F3B55BA7E}" type="presOf" srcId="{ED1AC7DF-B0AD-44A0-BFB2-3CA5522E7108}" destId="{458E0D14-E12F-41D9-871D-E428737561E6}" srcOrd="1" destOrd="0" presId="urn:microsoft.com/office/officeart/2005/8/layout/vProcess5"/>
    <dgm:cxn modelId="{26F9B159-E009-4128-A625-E442C82B63F3}" type="presOf" srcId="{17FAC90A-FC57-43EF-8B44-CB7F85D6CCC6}" destId="{51ED773E-B6CD-4BCC-89BB-6622FEA89D7D}" srcOrd="0" destOrd="0" presId="urn:microsoft.com/office/officeart/2005/8/layout/vProcess5"/>
    <dgm:cxn modelId="{D60CC92D-F5BA-426C-864D-EFFBFA9E68D3}" type="presParOf" srcId="{D568F8BF-3993-48EE-88AF-B75A3AC06C2A}" destId="{0A6BB4F2-231E-47CD-BFBF-72B8F49C911B}" srcOrd="0" destOrd="0" presId="urn:microsoft.com/office/officeart/2005/8/layout/vProcess5"/>
    <dgm:cxn modelId="{0A6EF91A-3641-454E-B7FA-0F47A4886A6C}" type="presParOf" srcId="{D568F8BF-3993-48EE-88AF-B75A3AC06C2A}" destId="{51ED773E-B6CD-4BCC-89BB-6622FEA89D7D}" srcOrd="1" destOrd="0" presId="urn:microsoft.com/office/officeart/2005/8/layout/vProcess5"/>
    <dgm:cxn modelId="{4C006B66-3323-4C05-AB66-248281995DF8}" type="presParOf" srcId="{D568F8BF-3993-48EE-88AF-B75A3AC06C2A}" destId="{9104E0E6-F223-4987-8077-209163F88384}" srcOrd="2" destOrd="0" presId="urn:microsoft.com/office/officeart/2005/8/layout/vProcess5"/>
    <dgm:cxn modelId="{8BF41CC5-3B31-4A6E-B28E-16695C952F88}" type="presParOf" srcId="{D568F8BF-3993-48EE-88AF-B75A3AC06C2A}" destId="{546BBB77-F93A-4427-98DD-BD01270AF890}" srcOrd="3" destOrd="0" presId="urn:microsoft.com/office/officeart/2005/8/layout/vProcess5"/>
    <dgm:cxn modelId="{77F342B6-8761-484D-BE6C-25ACCCC53E43}" type="presParOf" srcId="{D568F8BF-3993-48EE-88AF-B75A3AC06C2A}" destId="{A8676173-94A8-4048-95A5-93E3BF4BBDA0}" srcOrd="4" destOrd="0" presId="urn:microsoft.com/office/officeart/2005/8/layout/vProcess5"/>
    <dgm:cxn modelId="{1AA8E28A-7D83-4AD6-9D74-D2155228E0F1}" type="presParOf" srcId="{D568F8BF-3993-48EE-88AF-B75A3AC06C2A}" destId="{EB0C9A74-CD29-4136-A550-537A58F1C786}" srcOrd="5" destOrd="0" presId="urn:microsoft.com/office/officeart/2005/8/layout/vProcess5"/>
    <dgm:cxn modelId="{6AB224B7-E681-4D39-A563-1BF84F6E0D54}" type="presParOf" srcId="{D568F8BF-3993-48EE-88AF-B75A3AC06C2A}" destId="{ADACC2FE-CE5B-4DE0-9812-D8EF0F18A5C9}" srcOrd="6" destOrd="0" presId="urn:microsoft.com/office/officeart/2005/8/layout/vProcess5"/>
    <dgm:cxn modelId="{0029A4B6-6B39-41B1-B458-9F93E24C5369}" type="presParOf" srcId="{D568F8BF-3993-48EE-88AF-B75A3AC06C2A}" destId="{570F40FA-FA9B-492C-AFC8-D6106D985E2C}" srcOrd="7" destOrd="0" presId="urn:microsoft.com/office/officeart/2005/8/layout/vProcess5"/>
    <dgm:cxn modelId="{A30ECF52-F9AC-41AC-9FE3-268B15ABC6B1}" type="presParOf" srcId="{D568F8BF-3993-48EE-88AF-B75A3AC06C2A}" destId="{458E0D14-E12F-41D9-871D-E428737561E6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ED773E-B6CD-4BCC-89BB-6622FEA89D7D}">
      <dsp:nvSpPr>
        <dsp:cNvPr id="0" name=""/>
        <dsp:cNvSpPr/>
      </dsp:nvSpPr>
      <dsp:spPr>
        <a:xfrm>
          <a:off x="0" y="0"/>
          <a:ext cx="8119189" cy="1577340"/>
        </a:xfrm>
        <a:prstGeom prst="rect">
          <a:avLst/>
        </a:prstGeom>
        <a:solidFill>
          <a:schemeClr val="bg1"/>
        </a:solidFill>
        <a:ln w="10795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200" kern="1200" dirty="0">
              <a:solidFill>
                <a:schemeClr val="tx1"/>
              </a:solidFill>
            </a:rPr>
            <a:t>Lehrende meinen, Zuhörer hätten es verstanden.</a:t>
          </a:r>
        </a:p>
      </dsp:txBody>
      <dsp:txXfrm>
        <a:off x="46199" y="46199"/>
        <a:ext cx="6417116" cy="1484942"/>
      </dsp:txXfrm>
    </dsp:sp>
    <dsp:sp modelId="{9104E0E6-F223-4987-8077-209163F88384}">
      <dsp:nvSpPr>
        <dsp:cNvPr id="0" name=""/>
        <dsp:cNvSpPr/>
      </dsp:nvSpPr>
      <dsp:spPr>
        <a:xfrm>
          <a:off x="716399" y="1840230"/>
          <a:ext cx="8119189" cy="1577340"/>
        </a:xfrm>
        <a:prstGeom prst="rect">
          <a:avLst/>
        </a:prstGeom>
        <a:solidFill>
          <a:schemeClr val="bg1"/>
        </a:solidFill>
        <a:ln w="10795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200" kern="1200" dirty="0">
              <a:solidFill>
                <a:schemeClr val="tx1"/>
              </a:solidFill>
            </a:rPr>
            <a:t>Zuhörer meinen, sie hätten es </a:t>
          </a:r>
          <a:r>
            <a:rPr lang="de-DE" sz="2200" kern="1200" dirty="0" err="1">
              <a:solidFill>
                <a:schemeClr val="tx1"/>
              </a:solidFill>
            </a:rPr>
            <a:t>verstandengelernt</a:t>
          </a:r>
          <a:endParaRPr lang="de-DE" sz="2200" kern="1200" dirty="0">
            <a:solidFill>
              <a:schemeClr val="tx1"/>
            </a:solidFill>
          </a:endParaRPr>
        </a:p>
      </dsp:txBody>
      <dsp:txXfrm>
        <a:off x="762598" y="1886429"/>
        <a:ext cx="6285121" cy="1484942"/>
      </dsp:txXfrm>
    </dsp:sp>
    <dsp:sp modelId="{546BBB77-F93A-4427-98DD-BD01270AF890}">
      <dsp:nvSpPr>
        <dsp:cNvPr id="0" name=""/>
        <dsp:cNvSpPr/>
      </dsp:nvSpPr>
      <dsp:spPr>
        <a:xfrm>
          <a:off x="1432798" y="3680460"/>
          <a:ext cx="8119189" cy="1577340"/>
        </a:xfrm>
        <a:prstGeom prst="rect">
          <a:avLst/>
        </a:prstGeom>
        <a:solidFill>
          <a:schemeClr val="bg1"/>
        </a:solidFill>
        <a:ln w="10795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200" kern="1200" dirty="0">
              <a:solidFill>
                <a:schemeClr val="tx1"/>
              </a:solidFill>
            </a:rPr>
            <a:t>Alle sind zufrieden…</a:t>
          </a:r>
        </a:p>
      </dsp:txBody>
      <dsp:txXfrm>
        <a:off x="1478997" y="3726659"/>
        <a:ext cx="6285121" cy="1484942"/>
      </dsp:txXfrm>
    </dsp:sp>
    <dsp:sp modelId="{A8676173-94A8-4048-95A5-93E3BF4BBDA0}">
      <dsp:nvSpPr>
        <dsp:cNvPr id="0" name=""/>
        <dsp:cNvSpPr/>
      </dsp:nvSpPr>
      <dsp:spPr>
        <a:xfrm>
          <a:off x="7093918" y="1196149"/>
          <a:ext cx="1025271" cy="1025271"/>
        </a:xfrm>
        <a:prstGeom prst="downArrow">
          <a:avLst>
            <a:gd name="adj1" fmla="val 55000"/>
            <a:gd name="adj2" fmla="val 45000"/>
          </a:avLst>
        </a:prstGeom>
        <a:solidFill>
          <a:schemeClr val="bg1">
            <a:lumMod val="95000"/>
            <a:alpha val="90000"/>
          </a:schemeClr>
        </a:solidFill>
        <a:ln w="10795" cap="flat" cmpd="sng" algn="ctr">
          <a:solidFill>
            <a:schemeClr val="bg1">
              <a:lumMod val="65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2200" kern="1200"/>
        </a:p>
      </dsp:txBody>
      <dsp:txXfrm>
        <a:off x="7324604" y="1196149"/>
        <a:ext cx="563899" cy="771516"/>
      </dsp:txXfrm>
    </dsp:sp>
    <dsp:sp modelId="{EB0C9A74-CD29-4136-A550-537A58F1C786}">
      <dsp:nvSpPr>
        <dsp:cNvPr id="0" name=""/>
        <dsp:cNvSpPr/>
      </dsp:nvSpPr>
      <dsp:spPr>
        <a:xfrm>
          <a:off x="7810317" y="3025863"/>
          <a:ext cx="1025271" cy="1025271"/>
        </a:xfrm>
        <a:prstGeom prst="downArrow">
          <a:avLst>
            <a:gd name="adj1" fmla="val 55000"/>
            <a:gd name="adj2" fmla="val 45000"/>
          </a:avLst>
        </a:prstGeom>
        <a:solidFill>
          <a:schemeClr val="bg1">
            <a:lumMod val="95000"/>
            <a:alpha val="90000"/>
          </a:schemeClr>
        </a:solidFill>
        <a:ln w="10795" cap="flat" cmpd="sng" algn="ctr">
          <a:solidFill>
            <a:schemeClr val="bg1">
              <a:lumMod val="65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2200" kern="1200"/>
        </a:p>
      </dsp:txBody>
      <dsp:txXfrm>
        <a:off x="8041003" y="3025863"/>
        <a:ext cx="563899" cy="7715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0.48855</cdr:x>
      <cdr:y>0.03988</cdr:y>
    </cdr:from>
    <cdr:to>
      <cdr:x>0.98473</cdr:x>
      <cdr:y>0.24504</cdr:y>
    </cdr:to>
    <cdr:sp macro="" textlink="">
      <cdr:nvSpPr>
        <cdr:cNvPr id="2" name="Textfeld 1">
          <a:extLst xmlns:a="http://schemas.openxmlformats.org/drawingml/2006/main">
            <a:ext uri="{FF2B5EF4-FFF2-40B4-BE49-F238E27FC236}">
              <a16:creationId xmlns:a16="http://schemas.microsoft.com/office/drawing/2014/main" id="{21D0DD15-8AB4-4C38-B13B-0A77BD63227E}"/>
            </a:ext>
          </a:extLst>
        </cdr:cNvPr>
        <cdr:cNvSpPr txBox="1"/>
      </cdr:nvSpPr>
      <cdr:spPr>
        <a:xfrm xmlns:a="http://schemas.openxmlformats.org/drawingml/2006/main">
          <a:off x="4608512" y="215379"/>
          <a:ext cx="4680493" cy="110799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pPr algn="r">
            <a:spcBef>
              <a:spcPts val="1100"/>
            </a:spcBef>
            <a:spcAft>
              <a:spcPts val="1100"/>
            </a:spcAft>
          </a:pPr>
          <a:r>
            <a:rPr lang="de-DE" sz="2200" dirty="0">
              <a:solidFill>
                <a:schemeClr val="bg1">
                  <a:lumMod val="65000"/>
                </a:schemeClr>
              </a:solidFill>
              <a:latin typeface="+mn-lt"/>
            </a:rPr>
            <a:t>E-Learning Bedarfsumfrage HHU Düsseldorf 2008 – jur. Fakultät (Zahlen in Prozent, Mehrfachangabe zulässig)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21D2CB-2667-4A3C-81E1-CAA20B44A1D5}" type="datetimeFigureOut">
              <a:rPr lang="en-US" smtClean="0"/>
              <a:pPr/>
              <a:t>1/26/2018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A620E1-EB19-4541-A0B8-2336D36E6110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531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620E1-EB19-4541-A0B8-2336D36E61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788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503712" y="1844826"/>
            <a:ext cx="8688288" cy="1755627"/>
          </a:xfrm>
          <a:prstGeom prst="rect">
            <a:avLst/>
          </a:prstGeom>
          <a:noFill/>
          <a:ln>
            <a:noFill/>
          </a:ln>
        </p:spPr>
        <p:txBody>
          <a:bodyPr vert="horz" wrap="square" lIns="360000" tIns="108000" rIns="108000" bIns="108000" numCol="1" anchor="ctr" anchorCtr="0" compatLnSpc="1">
            <a:prstTxWarp prst="textNoShape">
              <a:avLst/>
            </a:prstTxWarp>
          </a:bodyPr>
          <a:lstStyle>
            <a:lvl1pPr marL="0" algn="l" defTabSz="914400" rtl="0" eaLnBrk="1" latinLnBrk="0" hangingPunct="1">
              <a:defRPr lang="de-DE" sz="36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l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503712" y="3600453"/>
            <a:ext cx="8688289" cy="1869181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Overflow="overflow" horzOverflow="overflow" vert="horz" wrap="square" lIns="360000" tIns="108000" rIns="108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de-DE" sz="2800" b="0" i="0" cap="none" baseline="0" dirty="0">
                <a:solidFill>
                  <a:schemeClr val="tx1"/>
                </a:solidFill>
              </a:defRPr>
            </a:lvl1pPr>
          </a:lstStyle>
          <a:p>
            <a:pPr marL="392112" lvl="0" indent="-571500">
              <a:spcBef>
                <a:spcPct val="0"/>
              </a:spcBef>
            </a:pPr>
            <a:r>
              <a:rPr lang="de-DE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356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2311400" y="0"/>
            <a:ext cx="9817100" cy="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2311400" y="0"/>
            <a:ext cx="9817100" cy="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2311400" y="0"/>
            <a:ext cx="9817100" cy="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ED6F5-9EAD-44A7-ADEB-C4C7823DBE5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878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 (norm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sz="quarter" idx="10"/>
          </p:nvPr>
        </p:nvSpPr>
        <p:spPr>
          <a:xfrm>
            <a:off x="2495600" y="1484313"/>
            <a:ext cx="9552467" cy="5257800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defRPr/>
            </a:lvl1pPr>
            <a:lvl2pPr marL="360000" indent="-1800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defRPr/>
            </a:lvl2pPr>
            <a:lvl3pPr marL="540000" indent="-1800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defRPr/>
            </a:lvl3pPr>
            <a:lvl4pPr marL="720000" indent="-1800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defRPr/>
            </a:lvl4pPr>
            <a:lvl5pPr marL="900000" indent="-1800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2495600" y="0"/>
            <a:ext cx="9696401" cy="125363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de-DE" dirty="0"/>
            </a:lvl1pPr>
          </a:lstStyle>
          <a:p>
            <a:pPr lvl="0"/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3081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hne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2495600" y="1412775"/>
            <a:ext cx="9538368" cy="53264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2200" b="1">
                <a:solidFill>
                  <a:schemeClr val="tx1"/>
                </a:solidFill>
              </a:defRPr>
            </a:lvl1pPr>
            <a:lvl2pPr marL="0" indent="0" algn="ctr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2200">
                <a:solidFill>
                  <a:schemeClr val="tx1"/>
                </a:solidFill>
              </a:defRPr>
            </a:lvl2pPr>
            <a:lvl3pPr marL="0" indent="0" algn="ctr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2200">
                <a:solidFill>
                  <a:schemeClr val="tx1"/>
                </a:solidFill>
              </a:defRPr>
            </a:lvl3pPr>
            <a:lvl4pPr marL="0" indent="0" algn="ctr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2200">
                <a:solidFill>
                  <a:schemeClr val="tx1"/>
                </a:solidFill>
              </a:defRPr>
            </a:lvl4pPr>
            <a:lvl5pPr marL="0" indent="0" algn="ctr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2495600" y="0"/>
            <a:ext cx="9696401" cy="125363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de-DE" dirty="0"/>
            </a:lvl1pPr>
          </a:lstStyle>
          <a:p>
            <a:pPr lvl="0"/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0941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2495600" y="1412775"/>
            <a:ext cx="9538368" cy="53264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2200" b="0">
                <a:solidFill>
                  <a:schemeClr val="tx1"/>
                </a:solidFill>
              </a:defRPr>
            </a:lvl1pPr>
            <a:lvl2pPr marL="0" indent="0" algn="just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2200">
                <a:solidFill>
                  <a:schemeClr val="tx1"/>
                </a:solidFill>
              </a:defRPr>
            </a:lvl2pPr>
            <a:lvl3pPr marL="0" indent="0" algn="just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2200">
                <a:solidFill>
                  <a:schemeClr val="tx1"/>
                </a:solidFill>
              </a:defRPr>
            </a:lvl3pPr>
            <a:lvl4pPr marL="0" indent="0" algn="just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2200">
                <a:solidFill>
                  <a:schemeClr val="tx1"/>
                </a:solidFill>
              </a:defRPr>
            </a:lvl4pPr>
            <a:lvl5pPr marL="0" indent="0" algn="just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2495600" y="0"/>
            <a:ext cx="9696401" cy="125363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de-DE" dirty="0"/>
            </a:lvl1pPr>
          </a:lstStyle>
          <a:p>
            <a:pPr lvl="0"/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8016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2495600" y="0"/>
            <a:ext cx="9696401" cy="125363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de-DE" dirty="0"/>
            </a:lvl1pPr>
          </a:lstStyle>
          <a:p>
            <a:pPr lvl="0"/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8539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rktext (inver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311692" y="1330036"/>
            <a:ext cx="8722200" cy="5411332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vert="horz" wrap="square" lIns="108000" tIns="108000" rIns="108000" bIns="108000" numCol="1" anchor="t" anchorCtr="0" compatLnSpc="1">
            <a:prstTxWarp prst="textNoShape">
              <a:avLst/>
            </a:prstTxWarp>
          </a:bodyPr>
          <a:lstStyle>
            <a:lvl1pPr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defRPr lang="de-DE" sz="2200" b="0" i="0" cap="none" baseline="0" dirty="0" smtClean="0">
                <a:solidFill>
                  <a:schemeClr val="tx1"/>
                </a:solidFill>
                <a:ea typeface="ＭＳ Ｐゴシック" charset="0"/>
                <a:cs typeface="+mj-cs"/>
              </a:defRPr>
            </a:lvl1pPr>
            <a:lvl2pPr marL="800100" indent="-342900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de-DE" sz="2200" dirty="0" smtClean="0">
                <a:solidFill>
                  <a:schemeClr val="tx1"/>
                </a:solidFill>
              </a:defRPr>
            </a:lvl2pPr>
            <a:lvl3pPr marL="1257300" indent="-342900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de-DE" sz="2200" dirty="0" smtClean="0">
                <a:solidFill>
                  <a:schemeClr val="tx1"/>
                </a:solidFill>
              </a:defRPr>
            </a:lvl3pPr>
            <a:lvl4pPr marL="1714500" indent="-342900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de-DE" sz="2200" dirty="0" smtClean="0">
                <a:solidFill>
                  <a:schemeClr val="tx1"/>
                </a:solidFill>
              </a:defRPr>
            </a:lvl4pPr>
            <a:lvl5pPr marL="2171700" indent="-342900">
              <a:buFont typeface="Arial" panose="020B0604020202020204" pitchFamily="34" charset="0"/>
              <a:buChar char="•"/>
              <a:defRPr lang="de-DE" dirty="0"/>
            </a:lvl5pPr>
          </a:lstStyle>
          <a:p>
            <a:pPr lvl="0"/>
            <a:r>
              <a:rPr lang="de-DE" dirty="0"/>
              <a:t>Zweite Ebene</a:t>
            </a:r>
          </a:p>
          <a:p>
            <a:pPr lvl="1"/>
            <a:r>
              <a:rPr lang="de-DE" dirty="0"/>
              <a:t>Dritte Ebene</a:t>
            </a:r>
          </a:p>
          <a:p>
            <a:pPr lvl="2"/>
            <a:r>
              <a:rPr lang="de-DE" dirty="0"/>
              <a:t>Vierte Ebene</a:t>
            </a:r>
          </a:p>
          <a:p>
            <a:pPr lvl="3"/>
            <a:r>
              <a:rPr lang="de-DE" dirty="0"/>
              <a:t>Fünfte Ebene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3311692" y="0"/>
            <a:ext cx="8880309" cy="1253638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de-DE" dirty="0"/>
            </a:lvl1pPr>
          </a:lstStyle>
          <a:p>
            <a:pPr lvl="0"/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6935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063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695733" y="2348881"/>
            <a:ext cx="1684216" cy="1755775"/>
          </a:xfrm>
          <a:prstGeom prst="rect">
            <a:avLst/>
          </a:prstGeom>
          <a:noFill/>
          <a:ln>
            <a:noFill/>
          </a:ln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None/>
              <a:defRPr lang="de-DE" sz="6600" b="0" i="0" cap="none" baseline="0" dirty="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</a:lstStyle>
          <a:p>
            <a:pPr lvl="0" algn="ctr">
              <a:spcBef>
                <a:spcPct val="0"/>
              </a:spcBef>
            </a:pPr>
            <a:r>
              <a:rPr lang="en-US" dirty="0"/>
              <a:t>1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>
          <a:xfrm>
            <a:off x="3695734" y="4365104"/>
            <a:ext cx="8256917" cy="2016224"/>
          </a:xfrm>
          <a:prstGeom prst="rect">
            <a:avLst/>
          </a:prstGeom>
        </p:spPr>
        <p:txBody>
          <a:bodyPr lIns="108000" tIns="108000" rIns="108000" bIns="108000"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79950" y="2348881"/>
            <a:ext cx="6572702" cy="1755775"/>
          </a:xfrm>
          <a:prstGeom prst="rect">
            <a:avLst/>
          </a:prstGeom>
          <a:noFill/>
          <a:ln>
            <a:noFill/>
          </a:ln>
        </p:spPr>
        <p:txBody>
          <a:bodyPr vert="horz" wrap="square" lIns="360000" tIns="108000" rIns="108000" bIns="108000" numCol="1" anchor="ctr" anchorCtr="0" compatLnSpc="1">
            <a:prstTxWarp prst="textNoShape">
              <a:avLst/>
            </a:prstTxWarp>
          </a:bodyPr>
          <a:lstStyle>
            <a:lvl1pPr>
              <a:defRPr lang="de-DE" sz="3300">
                <a:solidFill>
                  <a:schemeClr val="accent1"/>
                </a:solidFill>
                <a:latin typeface="+mj-lt"/>
              </a:defRPr>
            </a:lvl1pPr>
          </a:lstStyle>
          <a:p>
            <a:pPr marL="0" lvl="0" algn="l"/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9112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95734" y="2152377"/>
            <a:ext cx="8256917" cy="255324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3200" b="0" cap="none" normalizeH="0" baseline="0">
                <a:latin typeface="+mn-lt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1574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" Target="../slides/slide24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6.xml"/><Relationship Id="rId20" Type="http://schemas.openxmlformats.org/officeDocument/2006/relationships/slide" Target="../slides/slide8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5.xml"/><Relationship Id="rId10" Type="http://schemas.openxmlformats.org/officeDocument/2006/relationships/slideLayout" Target="../slideLayouts/slideLayout10.xml"/><Relationship Id="rId19" Type="http://schemas.openxmlformats.org/officeDocument/2006/relationships/slide" Target="../slides/slide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4.xml"/><Relationship Id="rId22" Type="http://schemas.openxmlformats.org/officeDocument/2006/relationships/slide" Target="../slides/slide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Maria  Wolter\Desktop\Logo_-_Fachbereich_Rechtswissenschaft.jpg"/>
          <p:cNvPicPr>
            <a:picLocks noChangeArrowheads="1"/>
          </p:cNvPicPr>
          <p:nvPr userDrawn="1"/>
        </p:nvPicPr>
        <p:blipFill>
          <a:blip r:embed="rId1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1" y="362156"/>
            <a:ext cx="533400" cy="544623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8" name="Titelplatzhalter 7"/>
          <p:cNvSpPr>
            <a:spLocks noGrp="1"/>
          </p:cNvSpPr>
          <p:nvPr>
            <p:ph type="title"/>
          </p:nvPr>
        </p:nvSpPr>
        <p:spPr>
          <a:xfrm>
            <a:off x="2567608" y="10331"/>
            <a:ext cx="9624391" cy="1513667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fontAlgn="auto">
              <a:spcAft>
                <a:spcPts val="0"/>
              </a:spcAft>
            </a:pPr>
            <a:r>
              <a:rPr lang="de-DE" dirty="0"/>
              <a:t>Titelmasterformat durch Klicken bearbeiten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idx="1"/>
          </p:nvPr>
        </p:nvSpPr>
        <p:spPr>
          <a:xfrm>
            <a:off x="2495600" y="2158998"/>
            <a:ext cx="9553063" cy="4582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80000" lvl="0" indent="-1800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dirty="0"/>
              <a:t>Textmasterformat bearbeiten</a:t>
            </a:r>
          </a:p>
          <a:p>
            <a:pPr marL="360000" lvl="1" indent="-1800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dirty="0"/>
              <a:t>Zweite Ebene</a:t>
            </a:r>
          </a:p>
          <a:p>
            <a:pPr marL="540000" lvl="2" indent="-1800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dirty="0"/>
              <a:t>Dritte Ebene</a:t>
            </a:r>
          </a:p>
          <a:p>
            <a:pPr marL="720000" lvl="3" indent="-1800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dirty="0"/>
              <a:t>Vierte Ebene</a:t>
            </a:r>
          </a:p>
          <a:p>
            <a:pPr marL="900000" lvl="4" indent="-1800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dirty="0"/>
              <a:t>Fünfte Ebene</a:t>
            </a:r>
          </a:p>
        </p:txBody>
      </p:sp>
      <p:sp>
        <p:nvSpPr>
          <p:cNvPr id="176" name="Rechteck 175"/>
          <p:cNvSpPr/>
          <p:nvPr userDrawn="1"/>
        </p:nvSpPr>
        <p:spPr>
          <a:xfrm>
            <a:off x="278424" y="5449540"/>
            <a:ext cx="20466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1400" b="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CC-BY</a:t>
            </a:r>
            <a:r>
              <a:rPr lang="de-DE" sz="1400" b="0" baseline="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4.0 – </a:t>
            </a:r>
            <a:br>
              <a:rPr lang="de-DE" sz="1400" b="0" baseline="0" dirty="0">
                <a:solidFill>
                  <a:schemeClr val="bg1">
                    <a:lumMod val="65000"/>
                  </a:schemeClr>
                </a:solidFill>
                <a:latin typeface="+mn-lt"/>
              </a:rPr>
            </a:br>
            <a:r>
              <a:rPr lang="de-DE" sz="1400" b="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Prof. Dr. Beurskens</a:t>
            </a:r>
          </a:p>
        </p:txBody>
      </p:sp>
      <p:pic>
        <p:nvPicPr>
          <p:cNvPr id="1026" name="Picture 2" descr="Logo: Universität Bonn">
            <a:extLst>
              <a:ext uri="{FF2B5EF4-FFF2-40B4-BE49-F238E27FC236}">
                <a16:creationId xmlns:a16="http://schemas.microsoft.com/office/drawing/2014/main" id="{372849E6-48C5-474C-8690-CE776DB331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0" y="195944"/>
            <a:ext cx="1600350" cy="86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hlinkClick r:id="rId19" action="ppaction://hlinksldjump" tooltip="Zum Anfang des Abschnitts"/>
            <a:extLst>
              <a:ext uri="{FF2B5EF4-FFF2-40B4-BE49-F238E27FC236}">
                <a16:creationId xmlns:a16="http://schemas.microsoft.com/office/drawing/2014/main" id="{3695D2D4-7C7B-4214-9EFE-6570F6B8CB1F}"/>
              </a:ext>
            </a:extLst>
          </p:cNvPr>
          <p:cNvSpPr txBox="1"/>
          <p:nvPr userDrawn="1">
            <p:custDataLst>
              <p:tags r:id="rId12"/>
            </p:custDataLst>
          </p:nvPr>
        </p:nvSpPr>
        <p:spPr>
          <a:xfrm>
            <a:off x="0" y="1523999"/>
            <a:ext cx="2222500" cy="419100"/>
          </a:xfrm>
          <a:prstGeom prst="rect">
            <a:avLst/>
          </a:prstGeom>
          <a:solidFill>
            <a:schemeClr val="lt2">
              <a:alpha val="0"/>
            </a:schemeClr>
          </a:solidFill>
        </p:spPr>
        <p:txBody>
          <a:bodyPr vert="horz" wrap="square" rtlCol="0" anchor="ctr" anchorCtr="0">
            <a:noAutofit/>
          </a:bodyPr>
          <a:lstStyle/>
          <a:p>
            <a:pPr algn="l">
              <a:spcBef>
                <a:spcPts val="1100"/>
              </a:spcBef>
              <a:spcAft>
                <a:spcPts val="1100"/>
              </a:spcAft>
            </a:pPr>
            <a:r>
              <a:rPr lang="de-DE" sz="1767" b="0">
                <a:solidFill>
                  <a:schemeClr val="dk1"/>
                </a:solidFill>
                <a:latin typeface="+mn-lt"/>
              </a:rPr>
              <a:t>Warum?</a:t>
            </a:r>
            <a:endParaRPr lang="de-DE" sz="1767" b="0" dirty="0">
              <a:solidFill>
                <a:schemeClr val="dk1"/>
              </a:solidFill>
              <a:latin typeface="+mn-lt"/>
            </a:endParaRPr>
          </a:p>
        </p:txBody>
      </p:sp>
      <p:sp>
        <p:nvSpPr>
          <p:cNvPr id="3" name="Textfeld 2">
            <a:hlinkClick r:id="rId20" action="ppaction://hlinksldjump" tooltip="Zum Anfang des Abschnitts"/>
            <a:extLst>
              <a:ext uri="{FF2B5EF4-FFF2-40B4-BE49-F238E27FC236}">
                <a16:creationId xmlns:a16="http://schemas.microsoft.com/office/drawing/2014/main" id="{267DB932-4D23-4F3E-BFE9-5C504EE1DF9F}"/>
              </a:ext>
            </a:extLst>
          </p:cNvPr>
          <p:cNvSpPr txBox="1"/>
          <p:nvPr userDrawn="1">
            <p:custDataLst>
              <p:tags r:id="rId13"/>
            </p:custDataLst>
          </p:nvPr>
        </p:nvSpPr>
        <p:spPr>
          <a:xfrm>
            <a:off x="0" y="2158999"/>
            <a:ext cx="2222500" cy="419100"/>
          </a:xfrm>
          <a:prstGeom prst="rect">
            <a:avLst/>
          </a:prstGeom>
          <a:solidFill>
            <a:schemeClr val="lt2">
              <a:alpha val="0"/>
            </a:schemeClr>
          </a:solidFill>
        </p:spPr>
        <p:txBody>
          <a:bodyPr vert="horz" wrap="square" rtlCol="0" anchor="ctr" anchorCtr="0">
            <a:noAutofit/>
          </a:bodyPr>
          <a:lstStyle/>
          <a:p>
            <a:pPr algn="l">
              <a:spcBef>
                <a:spcPts val="1100"/>
              </a:spcBef>
              <a:spcAft>
                <a:spcPts val="1100"/>
              </a:spcAft>
            </a:pPr>
            <a:r>
              <a:rPr lang="de-DE" sz="1767" b="0">
                <a:solidFill>
                  <a:schemeClr val="dk1"/>
                </a:solidFill>
                <a:latin typeface="+mn-lt"/>
              </a:rPr>
              <a:t>Wie?</a:t>
            </a:r>
            <a:endParaRPr lang="de-DE" sz="1767" b="0" dirty="0">
              <a:solidFill>
                <a:schemeClr val="dk1"/>
              </a:solidFill>
              <a:latin typeface="+mn-lt"/>
            </a:endParaRPr>
          </a:p>
        </p:txBody>
      </p:sp>
      <p:sp>
        <p:nvSpPr>
          <p:cNvPr id="4" name="Textfeld 3">
            <a:hlinkClick r:id="rId21" action="ppaction://hlinksldjump" tooltip="Zum Anfang des Abschnitts"/>
            <a:extLst>
              <a:ext uri="{FF2B5EF4-FFF2-40B4-BE49-F238E27FC236}">
                <a16:creationId xmlns:a16="http://schemas.microsoft.com/office/drawing/2014/main" id="{5F316732-A320-4322-A237-B0E15BBC45DD}"/>
              </a:ext>
            </a:extLst>
          </p:cNvPr>
          <p:cNvSpPr txBox="1"/>
          <p:nvPr userDrawn="1">
            <p:custDataLst>
              <p:tags r:id="rId14"/>
            </p:custDataLst>
          </p:nvPr>
        </p:nvSpPr>
        <p:spPr>
          <a:xfrm>
            <a:off x="0" y="2793999"/>
            <a:ext cx="2222500" cy="419100"/>
          </a:xfrm>
          <a:prstGeom prst="rect">
            <a:avLst/>
          </a:prstGeom>
          <a:solidFill>
            <a:schemeClr val="lt2">
              <a:alpha val="0"/>
            </a:schemeClr>
          </a:solidFill>
        </p:spPr>
        <p:txBody>
          <a:bodyPr vert="horz" wrap="square" rtlCol="0" anchor="ctr" anchorCtr="0">
            <a:noAutofit/>
          </a:bodyPr>
          <a:lstStyle/>
          <a:p>
            <a:pPr algn="l">
              <a:spcBef>
                <a:spcPts val="1100"/>
              </a:spcBef>
              <a:spcAft>
                <a:spcPts val="1100"/>
              </a:spcAft>
            </a:pPr>
            <a:r>
              <a:rPr lang="de-DE" sz="1767" b="0">
                <a:solidFill>
                  <a:schemeClr val="dk1"/>
                </a:solidFill>
                <a:latin typeface="+mn-lt"/>
              </a:rPr>
              <a:t>Herausforderungen</a:t>
            </a:r>
            <a:endParaRPr lang="de-DE" sz="1767" b="0" dirty="0">
              <a:solidFill>
                <a:schemeClr val="dk1"/>
              </a:solidFill>
              <a:latin typeface="+mn-lt"/>
            </a:endParaRPr>
          </a:p>
        </p:txBody>
      </p:sp>
      <p:sp>
        <p:nvSpPr>
          <p:cNvPr id="5" name="Textfeld 4">
            <a:hlinkClick r:id="rId22" action="ppaction://hlinksldjump" tooltip="Zum Anfang des Abschnitts"/>
            <a:extLst>
              <a:ext uri="{FF2B5EF4-FFF2-40B4-BE49-F238E27FC236}">
                <a16:creationId xmlns:a16="http://schemas.microsoft.com/office/drawing/2014/main" id="{4D62F723-AAE2-4C1A-AB90-B85B069B1019}"/>
              </a:ext>
            </a:extLst>
          </p:cNvPr>
          <p:cNvSpPr txBox="1"/>
          <p:nvPr userDrawn="1">
            <p:custDataLst>
              <p:tags r:id="rId15"/>
            </p:custDataLst>
          </p:nvPr>
        </p:nvSpPr>
        <p:spPr>
          <a:xfrm>
            <a:off x="0" y="3428999"/>
            <a:ext cx="2222500" cy="419100"/>
          </a:xfrm>
          <a:prstGeom prst="rect">
            <a:avLst/>
          </a:prstGeom>
          <a:solidFill>
            <a:schemeClr val="lt2">
              <a:alpha val="0"/>
            </a:schemeClr>
          </a:solidFill>
        </p:spPr>
        <p:txBody>
          <a:bodyPr vert="horz" wrap="square" rtlCol="0" anchor="ctr" anchorCtr="0">
            <a:noAutofit/>
          </a:bodyPr>
          <a:lstStyle/>
          <a:p>
            <a:pPr algn="l">
              <a:spcBef>
                <a:spcPts val="1100"/>
              </a:spcBef>
              <a:spcAft>
                <a:spcPts val="1100"/>
              </a:spcAft>
            </a:pPr>
            <a:r>
              <a:rPr lang="de-DE" sz="1767" b="0">
                <a:solidFill>
                  <a:schemeClr val="dk1"/>
                </a:solidFill>
                <a:latin typeface="+mn-lt"/>
              </a:rPr>
              <a:t>Perspektiven</a:t>
            </a:r>
            <a:endParaRPr lang="de-DE" sz="1767" b="0" dirty="0">
              <a:solidFill>
                <a:schemeClr val="dk1"/>
              </a:solidFill>
              <a:latin typeface="+mn-lt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B3E7B84-FCDB-4CC8-90CE-B514F2D4087E}"/>
              </a:ext>
            </a:extLst>
          </p:cNvPr>
          <p:cNvSpPr/>
          <p:nvPr userDrawn="1">
            <p:custDataLst>
              <p:tags r:id="rId16"/>
            </p:custDataLst>
          </p:nvPr>
        </p:nvSpPr>
        <p:spPr>
          <a:xfrm>
            <a:off x="63500" y="6096000"/>
            <a:ext cx="2222500" cy="419100"/>
          </a:xfrm>
          <a:prstGeom prst="rect">
            <a:avLst/>
          </a:prstGeom>
          <a:ln w="1270">
            <a:solidFill>
              <a:schemeClr val="lt2"/>
            </a:solidFill>
          </a:ln>
        </p:spPr>
        <p:txBody>
          <a:bodyPr rtlCol="0" anchor="ctr">
            <a:spAutoFit/>
          </a:bodyPr>
          <a:lstStyle/>
          <a:p>
            <a:pPr algn="ctr"/>
            <a:endParaRPr lang="de-DE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25657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</p:sldLayoutIdLst>
  <p:txStyles>
    <p:titleStyle>
      <a:lvl1pPr algn="l" defTabSz="914400" rtl="0" eaLnBrk="1" latinLnBrk="0" hangingPunct="1">
        <a:spcBef>
          <a:spcPct val="0"/>
        </a:spcBef>
        <a:buNone/>
        <a:defRPr lang="de-DE" sz="2800" b="0" i="0" kern="1200" cap="none" baseline="0" smtClean="0">
          <a:solidFill>
            <a:schemeClr val="accent1"/>
          </a:solidFill>
          <a:latin typeface="+mn-lt"/>
          <a:ea typeface="+mn-ea"/>
          <a:cs typeface="+mn-cs"/>
        </a:defRPr>
      </a:lvl1pPr>
    </p:titleStyle>
    <p:bodyStyle>
      <a:lvl1pPr marL="179388" indent="-179388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lang="de-DE" sz="22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lang="de-DE" sz="22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lang="de-DE" sz="22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lang="de-DE" sz="22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lang="de-DE" sz="22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" Target="slide8.xml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tags" Target="../tags/tag54.xml"/><Relationship Id="rId7" Type="http://schemas.openxmlformats.org/officeDocument/2006/relationships/image" Target="../media/image21.jpe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7" Type="http://schemas.openxmlformats.org/officeDocument/2006/relationships/slide" Target="slide8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" Target="slide8.xml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slide" Target="slide8.xml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slide" Target="slide8.xml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slide" Target="slide8.xml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slide" Target="slide8.xml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slide" Target="slide8.xml"/><Relationship Id="rId5" Type="http://schemas.openxmlformats.org/officeDocument/2006/relationships/image" Target="../media/image29.jpeg"/><Relationship Id="rId4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slide" Target="slide8.xml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tags" Target="../tags/tag26.xml"/><Relationship Id="rId18" Type="http://schemas.openxmlformats.org/officeDocument/2006/relationships/slide" Target="slide24.xml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tags" Target="../tags/tag25.xml"/><Relationship Id="rId17" Type="http://schemas.openxmlformats.org/officeDocument/2006/relationships/slide" Target="slide8.xml"/><Relationship Id="rId2" Type="http://schemas.openxmlformats.org/officeDocument/2006/relationships/tags" Target="../tags/tag15.xml"/><Relationship Id="rId16" Type="http://schemas.openxmlformats.org/officeDocument/2006/relationships/slide" Target="slide3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tags" Target="../tags/tag24.xml"/><Relationship Id="rId5" Type="http://schemas.openxmlformats.org/officeDocument/2006/relationships/tags" Target="../tags/tag18.xml"/><Relationship Id="rId15" Type="http://schemas.openxmlformats.org/officeDocument/2006/relationships/slideLayout" Target="../slideLayouts/slideLayout5.xml"/><Relationship Id="rId10" Type="http://schemas.openxmlformats.org/officeDocument/2006/relationships/tags" Target="../tags/tag23.xml"/><Relationship Id="rId19" Type="http://schemas.openxmlformats.org/officeDocument/2006/relationships/slide" Target="slide36.xml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tags" Target="../tags/tag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slide" Target="slide8.xml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slide" Target="slide8.xml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slide" Target="slide8.xml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slide" Target="slide8.xml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5" Type="http://schemas.openxmlformats.org/officeDocument/2006/relationships/slide" Target="slide24.xml"/><Relationship Id="rId4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7" Type="http://schemas.openxmlformats.org/officeDocument/2006/relationships/slide" Target="slide24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tags" Target="../tags/tag99.xml"/><Relationship Id="rId7" Type="http://schemas.openxmlformats.org/officeDocument/2006/relationships/diagramQuickStyle" Target="../diagrams/quickStyle1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slide" Target="slide24.xml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slide" Target="slide24.xml"/><Relationship Id="rId5" Type="http://schemas.openxmlformats.org/officeDocument/2006/relationships/chart" Target="../charts/chart2.xml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slide" Target="slide24.xml"/><Relationship Id="rId5" Type="http://schemas.openxmlformats.org/officeDocument/2006/relationships/chart" Target="../charts/chart3.xml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slide" Target="slide24.xml"/><Relationship Id="rId5" Type="http://schemas.openxmlformats.org/officeDocument/2006/relationships/chart" Target="../charts/chart4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slide" Target="slide3.xml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111.xml"/><Relationship Id="rId7" Type="http://schemas.openxmlformats.org/officeDocument/2006/relationships/slide" Target="slide24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slide" Target="slide24.xml"/><Relationship Id="rId5" Type="http://schemas.openxmlformats.org/officeDocument/2006/relationships/chart" Target="../charts/chart7.xml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slide" Target="slide24.xml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120.xml"/><Relationship Id="rId7" Type="http://schemas.openxmlformats.org/officeDocument/2006/relationships/slide" Target="slide24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slide" Target="slide24.xml"/><Relationship Id="rId5" Type="http://schemas.openxmlformats.org/officeDocument/2006/relationships/image" Target="../media/image39.emf"/><Relationship Id="rId4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slide" Target="slide24.xml"/><Relationship Id="rId5" Type="http://schemas.openxmlformats.org/officeDocument/2006/relationships/image" Target="../media/image40.emf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5" Type="http://schemas.openxmlformats.org/officeDocument/2006/relationships/slide" Target="slide36.xml"/><Relationship Id="rId4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slide" Target="slide36.xml"/><Relationship Id="rId5" Type="http://schemas.openxmlformats.org/officeDocument/2006/relationships/image" Target="../media/image41.emf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135.xml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slide" Target="slide36.xml"/><Relationship Id="rId5" Type="http://schemas.openxmlformats.org/officeDocument/2006/relationships/image" Target="../media/image42.emf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slide" Target="slide36.xml"/><Relationship Id="rId5" Type="http://schemas.openxmlformats.org/officeDocument/2006/relationships/image" Target="../media/image43.emf"/><Relationship Id="rId4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slide" Target="slide3.xml"/><Relationship Id="rId5" Type="http://schemas.openxmlformats.org/officeDocument/2006/relationships/chart" Target="../charts/chart1.xml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141.xml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6" Type="http://schemas.openxmlformats.org/officeDocument/2006/relationships/slide" Target="slide36.xml"/><Relationship Id="rId5" Type="http://schemas.openxmlformats.org/officeDocument/2006/relationships/image" Target="../media/image44.emf"/><Relationship Id="rId4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36.xml"/><Relationship Id="rId7" Type="http://schemas.openxmlformats.org/officeDocument/2006/relationships/image" Target="../media/image6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39.xml"/><Relationship Id="rId7" Type="http://schemas.openxmlformats.org/officeDocument/2006/relationships/image" Target="../media/image10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42.xml"/><Relationship Id="rId7" Type="http://schemas.openxmlformats.org/officeDocument/2006/relationships/image" Target="../media/image14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slide" Target="slide8.xml"/><Relationship Id="rId5" Type="http://schemas.openxmlformats.org/officeDocument/2006/relationships/image" Target="../media/image16.jpg"/><Relationship Id="rId4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slide" Target="slide8.xml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>
                <a:solidFill>
                  <a:schemeClr val="tx1"/>
                </a:solidFill>
              </a:rPr>
              <a:t>Zuschauen statt lesen? 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Chancen und Risiken der filmischen Umsetzung juristischer Studieninhalte</a:t>
            </a:r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sz="2400" dirty="0">
                <a:solidFill>
                  <a:schemeClr val="bg1">
                    <a:lumMod val="65000"/>
                  </a:schemeClr>
                </a:solidFill>
              </a:rPr>
              <a:t>Video in der juristischen Lehre – 25. Januar 2018</a:t>
            </a:r>
            <a:br>
              <a:rPr lang="de-DE" sz="2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de-DE" sz="2400" dirty="0">
                <a:solidFill>
                  <a:schemeClr val="bg1">
                    <a:lumMod val="65000"/>
                  </a:schemeClr>
                </a:solidFill>
              </a:rPr>
              <a:t>Prof. Dr. Michael Beurskens,</a:t>
            </a:r>
            <a:br>
              <a:rPr lang="de-DE" sz="2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de-DE" sz="2400" dirty="0">
                <a:solidFill>
                  <a:schemeClr val="bg1">
                    <a:lumMod val="65000"/>
                  </a:schemeClr>
                </a:solidFill>
              </a:rPr>
              <a:t>LL.M. (Gewerblicher Rechtsschutz),</a:t>
            </a:r>
            <a:br>
              <a:rPr lang="de-DE" sz="2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de-DE" sz="2400" dirty="0">
                <a:solidFill>
                  <a:schemeClr val="bg1">
                    <a:lumMod val="65000"/>
                  </a:schemeClr>
                </a:solidFill>
              </a:rPr>
              <a:t>LL.M. (University </a:t>
            </a:r>
            <a:r>
              <a:rPr lang="de-DE" sz="2400" dirty="0" err="1">
                <a:solidFill>
                  <a:schemeClr val="bg1">
                    <a:lumMod val="65000"/>
                  </a:schemeClr>
                </a:solidFill>
              </a:rPr>
              <a:t>of</a:t>
            </a:r>
            <a:r>
              <a:rPr lang="de-DE" sz="2400" dirty="0">
                <a:solidFill>
                  <a:schemeClr val="bg1">
                    <a:lumMod val="65000"/>
                  </a:schemeClr>
                </a:solidFill>
              </a:rPr>
              <a:t> Chicago),</a:t>
            </a:r>
            <a:br>
              <a:rPr lang="de-DE" sz="2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de-DE" sz="2400" dirty="0" err="1">
                <a:solidFill>
                  <a:schemeClr val="bg1">
                    <a:lumMod val="65000"/>
                  </a:schemeClr>
                </a:solidFill>
              </a:rPr>
              <a:t>Attorney</a:t>
            </a:r>
            <a:r>
              <a:rPr lang="de-DE" sz="2400" dirty="0">
                <a:solidFill>
                  <a:schemeClr val="bg1">
                    <a:lumMod val="65000"/>
                  </a:schemeClr>
                </a:solidFill>
              </a:rPr>
              <a:t> at Law (New York)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B92BD41B-1242-493D-83D9-D32AA1E8D1F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3500" y="6096000"/>
            <a:ext cx="50800" cy="419100"/>
          </a:xfrm>
          <a:prstGeom prst="rect">
            <a:avLst/>
          </a:prstGeom>
          <a:solidFill>
            <a:schemeClr val="dk2">
              <a:alpha val="40000"/>
            </a:schemeClr>
          </a:solidFill>
        </p:spPr>
        <p:txBody>
          <a:bodyPr rtlCol="0" anchor="ctr">
            <a:spAutoFit/>
          </a:bodyPr>
          <a:lstStyle/>
          <a:p>
            <a:pPr algn="ctr"/>
            <a:endParaRPr lang="de-DE" sz="20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698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3"/>
    </mc:Choice>
    <mc:Fallback xmlns="">
      <p:transition spd="slow" advTm="814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6E0E22-7E74-4FC5-A93A-B32F38A2F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tIns="546100"/>
          <a:lstStyle/>
          <a:p>
            <a:r>
              <a:rPr lang="de-DE" dirty="0"/>
              <a:t>Ein Blick zurück: </a:t>
            </a:r>
            <a:br>
              <a:rPr lang="de-DE" dirty="0"/>
            </a:br>
            <a:r>
              <a:rPr lang="de-DE" dirty="0"/>
              <a:t>Videoprojekt „Recht der beweglichen Sachen“ 1997</a:t>
            </a:r>
          </a:p>
        </p:txBody>
      </p:sp>
      <p:pic>
        <p:nvPicPr>
          <p:cNvPr id="1026" name="Picture 2" descr="https://images-na.ssl-images-amazon.com/images/I/318J77V9GBL.jpg">
            <a:extLst>
              <a:ext uri="{FF2B5EF4-FFF2-40B4-BE49-F238E27FC236}">
                <a16:creationId xmlns:a16="http://schemas.microsoft.com/office/drawing/2014/main" id="{6B62E98E-6598-4A49-84A4-FD7B603F1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3974" y="2571749"/>
            <a:ext cx="3626321" cy="323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BC118DE-8F11-4336-89C8-10257F9F4A7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495600" y="0"/>
            <a:ext cx="9696401" cy="364267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 b="1">
                <a:solidFill>
                  <a:schemeClr val="lt1"/>
                </a:solidFill>
                <a:latin typeface="+mn-lt"/>
              </a:rPr>
              <a:t>Wie werden Videos eingesetzt?</a:t>
            </a:r>
            <a:endParaRPr lang="de-DE" sz="1767" b="1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Textfeld 3">
            <a:hlinkClick r:id="rId6" action="ppaction://hlinksldjump"/>
            <a:extLst>
              <a:ext uri="{FF2B5EF4-FFF2-40B4-BE49-F238E27FC236}">
                <a16:creationId xmlns:a16="http://schemas.microsoft.com/office/drawing/2014/main" id="{48DA6335-2061-4CF1-9811-5DBF96E8F14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2158999"/>
            <a:ext cx="2222500" cy="419100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 anchorCtr="0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>
                <a:solidFill>
                  <a:schemeClr val="lt1"/>
                </a:solidFill>
                <a:latin typeface="+mn-lt"/>
              </a:rPr>
              <a:t>Wie?</a:t>
            </a:r>
            <a:endParaRPr lang="de-DE" sz="1767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C2165FEF-F600-42C6-A695-58F1D4D074C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3500" y="6096000"/>
            <a:ext cx="546100" cy="419100"/>
          </a:xfrm>
          <a:prstGeom prst="rect">
            <a:avLst/>
          </a:prstGeom>
          <a:solidFill>
            <a:schemeClr val="dk2">
              <a:alpha val="40000"/>
            </a:schemeClr>
          </a:solidFill>
        </p:spPr>
        <p:txBody>
          <a:bodyPr rtlCol="0" anchor="ctr">
            <a:spAutoFit/>
          </a:bodyPr>
          <a:lstStyle/>
          <a:p>
            <a:pPr algn="ctr"/>
            <a:endParaRPr lang="de-DE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66471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EA425D-34AC-475F-ABE5-3F23345AF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tIns="546100"/>
          <a:lstStyle/>
          <a:p>
            <a:r>
              <a:rPr lang="de-DE" dirty="0"/>
              <a:t>Ist „</a:t>
            </a:r>
            <a:r>
              <a:rPr lang="de-DE" b="1" u="sng" dirty="0" err="1">
                <a:solidFill>
                  <a:schemeClr val="tx1"/>
                </a:solidFill>
              </a:rPr>
              <a:t>Scripted</a:t>
            </a:r>
            <a:r>
              <a:rPr lang="de-DE" b="1" u="sng" dirty="0">
                <a:solidFill>
                  <a:schemeClr val="tx1"/>
                </a:solidFill>
              </a:rPr>
              <a:t> Reality</a:t>
            </a:r>
            <a:r>
              <a:rPr lang="de-DE" dirty="0"/>
              <a:t>“ moderner Rechtskundeunterricht?</a:t>
            </a:r>
          </a:p>
        </p:txBody>
      </p:sp>
      <p:pic>
        <p:nvPicPr>
          <p:cNvPr id="1026" name="Picture 2" descr="Verklag mich doch - Sendung - RTLplus">
            <a:extLst>
              <a:ext uri="{FF2B5EF4-FFF2-40B4-BE49-F238E27FC236}">
                <a16:creationId xmlns:a16="http://schemas.microsoft.com/office/drawing/2014/main" id="{07C78BE6-791D-4881-B788-D04327862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9656" y="1633302"/>
            <a:ext cx="7615386" cy="276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ldergebnis für alexander hold">
            <a:extLst>
              <a:ext uri="{FF2B5EF4-FFF2-40B4-BE49-F238E27FC236}">
                <a16:creationId xmlns:a16="http://schemas.microsoft.com/office/drawing/2014/main" id="{BEBEC5E4-F7B8-476F-B66E-98E498804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4132" y="4601385"/>
            <a:ext cx="3666772" cy="206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ildergebnis für barbara salesch">
            <a:extLst>
              <a:ext uri="{FF2B5EF4-FFF2-40B4-BE49-F238E27FC236}">
                <a16:creationId xmlns:a16="http://schemas.microsoft.com/office/drawing/2014/main" id="{81FB1016-EA87-4A9C-9F07-85933DCA0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8208" y="4639895"/>
            <a:ext cx="3958407" cy="198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EF2E703-51A7-4462-8BAB-D56F6A2E4FE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495600" y="0"/>
            <a:ext cx="9696401" cy="364267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 b="1">
                <a:solidFill>
                  <a:schemeClr val="lt1"/>
                </a:solidFill>
                <a:latin typeface="+mn-lt"/>
              </a:rPr>
              <a:t>Wie werden Videos eingesetzt?</a:t>
            </a:r>
            <a:endParaRPr lang="de-DE" sz="1767" b="1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Textfeld 3">
            <a:hlinkClick r:id="rId8" action="ppaction://hlinksldjump"/>
            <a:extLst>
              <a:ext uri="{FF2B5EF4-FFF2-40B4-BE49-F238E27FC236}">
                <a16:creationId xmlns:a16="http://schemas.microsoft.com/office/drawing/2014/main" id="{4CC4D6AC-22E8-49ED-A7F1-78D93503A8C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2158999"/>
            <a:ext cx="2222500" cy="419100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 anchorCtr="0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>
                <a:solidFill>
                  <a:schemeClr val="lt1"/>
                </a:solidFill>
                <a:latin typeface="+mn-lt"/>
              </a:rPr>
              <a:t>Wie?</a:t>
            </a:r>
            <a:endParaRPr lang="de-DE" sz="1767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163CB73-CF0A-4C96-851B-03FF7D16CDD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3500" y="6096000"/>
            <a:ext cx="609600" cy="419100"/>
          </a:xfrm>
          <a:prstGeom prst="rect">
            <a:avLst/>
          </a:prstGeom>
          <a:solidFill>
            <a:schemeClr val="dk2">
              <a:alpha val="40000"/>
            </a:schemeClr>
          </a:solidFill>
        </p:spPr>
        <p:txBody>
          <a:bodyPr rtlCol="0" anchor="ctr">
            <a:spAutoFit/>
          </a:bodyPr>
          <a:lstStyle/>
          <a:p>
            <a:pPr algn="ctr"/>
            <a:endParaRPr lang="de-DE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12822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889C96-AA99-430E-B456-F10CAD0F1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tIns="546100"/>
          <a:lstStyle/>
          <a:p>
            <a:r>
              <a:rPr lang="de-DE" dirty="0"/>
              <a:t>… oder doch lieber </a:t>
            </a:r>
            <a:r>
              <a:rPr lang="de-DE" b="1" u="sng" dirty="0">
                <a:solidFill>
                  <a:schemeClr val="tx1"/>
                </a:solidFill>
              </a:rPr>
              <a:t>klare Fiktion</a:t>
            </a:r>
            <a:r>
              <a:rPr lang="de-DE" dirty="0"/>
              <a:t>?</a:t>
            </a:r>
          </a:p>
        </p:txBody>
      </p:sp>
      <p:pic>
        <p:nvPicPr>
          <p:cNvPr id="2050" name="Picture 2" descr="Bildergebnis für suits">
            <a:extLst>
              <a:ext uri="{FF2B5EF4-FFF2-40B4-BE49-F238E27FC236}">
                <a16:creationId xmlns:a16="http://schemas.microsoft.com/office/drawing/2014/main" id="{2E03A6F7-F8F7-47ED-8DAA-47E14A90C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6240" y="1412776"/>
            <a:ext cx="3576439" cy="357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ie Anwälte">
            <a:extLst>
              <a:ext uri="{FF2B5EF4-FFF2-40B4-BE49-F238E27FC236}">
                <a16:creationId xmlns:a16="http://schemas.microsoft.com/office/drawing/2014/main" id="{2A7030D4-5D3F-4742-91AE-3B50DA737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3632" y="5148353"/>
            <a:ext cx="6840760" cy="162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1E6A124-8B6A-49E8-8D9E-21391E5C7C3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495600" y="0"/>
            <a:ext cx="9696401" cy="364267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 b="1">
                <a:solidFill>
                  <a:schemeClr val="lt1"/>
                </a:solidFill>
                <a:latin typeface="+mn-lt"/>
              </a:rPr>
              <a:t>Wie werden Videos eingesetzt?</a:t>
            </a:r>
            <a:endParaRPr lang="de-DE" sz="1767" b="1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Textfeld 3">
            <a:hlinkClick r:id="rId7" action="ppaction://hlinksldjump"/>
            <a:extLst>
              <a:ext uri="{FF2B5EF4-FFF2-40B4-BE49-F238E27FC236}">
                <a16:creationId xmlns:a16="http://schemas.microsoft.com/office/drawing/2014/main" id="{263BF1CC-2B62-4797-9A8E-B38E5B5F2DD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2158999"/>
            <a:ext cx="2222500" cy="419100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 anchorCtr="0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>
                <a:solidFill>
                  <a:schemeClr val="lt1"/>
                </a:solidFill>
                <a:latin typeface="+mn-lt"/>
              </a:rPr>
              <a:t>Wie?</a:t>
            </a:r>
            <a:endParaRPr lang="de-DE" sz="1767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4A03B2D-3F76-494E-A445-EC1CEC18A5C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3500" y="6096000"/>
            <a:ext cx="660400" cy="419100"/>
          </a:xfrm>
          <a:prstGeom prst="rect">
            <a:avLst/>
          </a:prstGeom>
          <a:solidFill>
            <a:schemeClr val="dk2">
              <a:alpha val="40000"/>
            </a:schemeClr>
          </a:solidFill>
        </p:spPr>
        <p:txBody>
          <a:bodyPr rtlCol="0" anchor="ctr">
            <a:spAutoFit/>
          </a:bodyPr>
          <a:lstStyle/>
          <a:p>
            <a:pPr algn="ctr"/>
            <a:endParaRPr lang="de-DE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2657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ot="0" spcFirstLastPara="0" vertOverflow="overflow" horzOverflow="overflow" vert="horz" wrap="square" lIns="108000" tIns="546100" rIns="108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dirty="0"/>
              <a:t>Welchen Nutzen haben </a:t>
            </a:r>
            <a:r>
              <a:rPr lang="de-DE" b="1" u="sng" dirty="0">
                <a:solidFill>
                  <a:schemeClr val="tx1"/>
                </a:solidFill>
              </a:rPr>
              <a:t>Vorlesungsaufzeichnungen</a:t>
            </a:r>
            <a:r>
              <a:rPr lang="de-DE" dirty="0"/>
              <a:t>? (1)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20" t="8657" r="12201" b="5703"/>
          <a:stretch/>
        </p:blipFill>
        <p:spPr>
          <a:xfrm>
            <a:off x="4040439" y="1216676"/>
            <a:ext cx="6125037" cy="546541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E324570-2726-4235-B0EF-577D60C7B55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495600" y="0"/>
            <a:ext cx="9696401" cy="364267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 b="1">
                <a:solidFill>
                  <a:schemeClr val="lt1"/>
                </a:solidFill>
                <a:latin typeface="+mn-lt"/>
              </a:rPr>
              <a:t>Wie werden Videos eingesetzt?</a:t>
            </a:r>
            <a:endParaRPr lang="de-DE" sz="1767" b="1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Textfeld 3">
            <a:hlinkClick r:id="rId6" action="ppaction://hlinksldjump"/>
            <a:extLst>
              <a:ext uri="{FF2B5EF4-FFF2-40B4-BE49-F238E27FC236}">
                <a16:creationId xmlns:a16="http://schemas.microsoft.com/office/drawing/2014/main" id="{315B8360-9EB8-49A6-8D19-E1D8790D067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2158999"/>
            <a:ext cx="2222500" cy="419100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 anchorCtr="0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>
                <a:solidFill>
                  <a:schemeClr val="lt1"/>
                </a:solidFill>
                <a:latin typeface="+mn-lt"/>
              </a:rPr>
              <a:t>Wie?</a:t>
            </a:r>
            <a:endParaRPr lang="de-DE" sz="1767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33669BE-EBA9-498B-832F-CA63B71C556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3500" y="6096000"/>
            <a:ext cx="711200" cy="419100"/>
          </a:xfrm>
          <a:prstGeom prst="rect">
            <a:avLst/>
          </a:prstGeom>
          <a:solidFill>
            <a:schemeClr val="dk2">
              <a:alpha val="40000"/>
            </a:schemeClr>
          </a:solidFill>
        </p:spPr>
        <p:txBody>
          <a:bodyPr rtlCol="0" anchor="ctr">
            <a:spAutoFit/>
          </a:bodyPr>
          <a:lstStyle/>
          <a:p>
            <a:pPr algn="ctr"/>
            <a:endParaRPr lang="de-DE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3963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ot="0" spcFirstLastPara="0" vertOverflow="overflow" horzOverflow="overflow" vert="horz" wrap="square" lIns="108000" tIns="546100" rIns="108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dirty="0"/>
              <a:t>Sind Vorlesungsaufzeichnungen ein </a:t>
            </a:r>
            <a:r>
              <a:rPr lang="de-DE" b="1" u="sng" dirty="0">
                <a:solidFill>
                  <a:schemeClr val="tx1"/>
                </a:solidFill>
              </a:rPr>
              <a:t>Erfolg</a:t>
            </a:r>
            <a:r>
              <a:rPr lang="de-DE" dirty="0"/>
              <a:t>? (1)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DD52569-2323-4285-A460-9A70DB840C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5600" y="1412776"/>
            <a:ext cx="9275854" cy="432048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B65CEB5-29C5-418F-9500-1601B7E3BC0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495600" y="0"/>
            <a:ext cx="9696401" cy="364267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 b="1">
                <a:solidFill>
                  <a:schemeClr val="lt1"/>
                </a:solidFill>
                <a:latin typeface="+mn-lt"/>
              </a:rPr>
              <a:t>Wie werden Videos eingesetzt?</a:t>
            </a:r>
            <a:endParaRPr lang="de-DE" sz="1767" b="1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Textfeld 3">
            <a:hlinkClick r:id="rId6" action="ppaction://hlinksldjump"/>
            <a:extLst>
              <a:ext uri="{FF2B5EF4-FFF2-40B4-BE49-F238E27FC236}">
                <a16:creationId xmlns:a16="http://schemas.microsoft.com/office/drawing/2014/main" id="{0D4FEE3B-290C-4112-939D-F137F884CFD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2158999"/>
            <a:ext cx="2222500" cy="419100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 anchorCtr="0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>
                <a:solidFill>
                  <a:schemeClr val="lt1"/>
                </a:solidFill>
                <a:latin typeface="+mn-lt"/>
              </a:rPr>
              <a:t>Wie?</a:t>
            </a:r>
            <a:endParaRPr lang="de-DE" sz="1767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E173345-8E0E-4848-895C-4EC88B6C860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3500" y="6096000"/>
            <a:ext cx="774700" cy="419100"/>
          </a:xfrm>
          <a:prstGeom prst="rect">
            <a:avLst/>
          </a:prstGeom>
          <a:solidFill>
            <a:schemeClr val="dk2">
              <a:alpha val="40000"/>
            </a:schemeClr>
          </a:solidFill>
        </p:spPr>
        <p:txBody>
          <a:bodyPr rtlCol="0" anchor="ctr">
            <a:spAutoFit/>
          </a:bodyPr>
          <a:lstStyle/>
          <a:p>
            <a:pPr algn="ctr"/>
            <a:endParaRPr lang="de-DE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58951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ot="0" spcFirstLastPara="0" vertOverflow="overflow" horzOverflow="overflow" vert="horz" wrap="square" lIns="108000" tIns="546100" rIns="108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dirty="0"/>
              <a:t>Sind Vorlesungsaufzeichnungen ein </a:t>
            </a:r>
            <a:r>
              <a:rPr lang="de-DE" b="1" u="sng" dirty="0">
                <a:solidFill>
                  <a:schemeClr val="tx1"/>
                </a:solidFill>
              </a:rPr>
              <a:t>Erfolg</a:t>
            </a:r>
            <a:r>
              <a:rPr lang="de-DE" dirty="0"/>
              <a:t>? (2)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9736" y="1300642"/>
            <a:ext cx="6222527" cy="524230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36B0C1B-CC1F-4B80-9CFA-48C5A548705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495600" y="0"/>
            <a:ext cx="9696401" cy="364267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 b="1">
                <a:solidFill>
                  <a:schemeClr val="lt1"/>
                </a:solidFill>
                <a:latin typeface="+mn-lt"/>
              </a:rPr>
              <a:t>Wie werden Videos eingesetzt?</a:t>
            </a:r>
            <a:endParaRPr lang="de-DE" sz="1767" b="1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Textfeld 4">
            <a:hlinkClick r:id="rId6" action="ppaction://hlinksldjump"/>
            <a:extLst>
              <a:ext uri="{FF2B5EF4-FFF2-40B4-BE49-F238E27FC236}">
                <a16:creationId xmlns:a16="http://schemas.microsoft.com/office/drawing/2014/main" id="{0CC67386-9B34-4E81-A840-DBDE0B97CDF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2158999"/>
            <a:ext cx="2222500" cy="419100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 anchorCtr="0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>
                <a:solidFill>
                  <a:schemeClr val="lt1"/>
                </a:solidFill>
                <a:latin typeface="+mn-lt"/>
              </a:rPr>
              <a:t>Wie?</a:t>
            </a:r>
            <a:endParaRPr lang="de-DE" sz="1767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2D3E35C-8A66-4132-AC9F-A8D8570ECBC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3500" y="6096000"/>
            <a:ext cx="825500" cy="419100"/>
          </a:xfrm>
          <a:prstGeom prst="rect">
            <a:avLst/>
          </a:prstGeom>
          <a:solidFill>
            <a:schemeClr val="dk2">
              <a:alpha val="40000"/>
            </a:schemeClr>
          </a:solidFill>
        </p:spPr>
        <p:txBody>
          <a:bodyPr rtlCol="0" anchor="ctr">
            <a:spAutoFit/>
          </a:bodyPr>
          <a:lstStyle/>
          <a:p>
            <a:pPr algn="ctr"/>
            <a:endParaRPr lang="de-DE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51827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E95214-9556-4B78-BC03-3C6125130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tIns="546100"/>
          <a:lstStyle/>
          <a:p>
            <a:r>
              <a:rPr lang="de-DE" dirty="0"/>
              <a:t>Welchen Nutzen haben </a:t>
            </a:r>
            <a:r>
              <a:rPr lang="de-DE" b="1" u="sng" dirty="0">
                <a:solidFill>
                  <a:schemeClr val="tx1"/>
                </a:solidFill>
              </a:rPr>
              <a:t>Vorlesungsaufzeichnungen</a:t>
            </a:r>
            <a:r>
              <a:rPr lang="de-DE" dirty="0"/>
              <a:t>? (2)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80EA135C-DDEF-4DE8-8D82-C1566BF55F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97090" y="1556792"/>
            <a:ext cx="7979430" cy="526517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C7E0AF2-49F5-4088-B96B-3C40F7EE353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495600" y="0"/>
            <a:ext cx="9696401" cy="364267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 b="1">
                <a:solidFill>
                  <a:schemeClr val="lt1"/>
                </a:solidFill>
                <a:latin typeface="+mn-lt"/>
              </a:rPr>
              <a:t>Wie werden Videos eingesetzt?</a:t>
            </a:r>
            <a:endParaRPr lang="de-DE" sz="1767" b="1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Textfeld 4">
            <a:hlinkClick r:id="rId6" action="ppaction://hlinksldjump"/>
            <a:extLst>
              <a:ext uri="{FF2B5EF4-FFF2-40B4-BE49-F238E27FC236}">
                <a16:creationId xmlns:a16="http://schemas.microsoft.com/office/drawing/2014/main" id="{0A0BF67F-A90C-41E1-9EDE-901971EE5F1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2158999"/>
            <a:ext cx="2222500" cy="419100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 anchorCtr="0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>
                <a:solidFill>
                  <a:schemeClr val="lt1"/>
                </a:solidFill>
                <a:latin typeface="+mn-lt"/>
              </a:rPr>
              <a:t>Wie?</a:t>
            </a:r>
            <a:endParaRPr lang="de-DE" sz="1767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F6AA49F-C5D2-4EC3-8117-321E11B83DF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3500" y="6096000"/>
            <a:ext cx="889000" cy="419100"/>
          </a:xfrm>
          <a:prstGeom prst="rect">
            <a:avLst/>
          </a:prstGeom>
          <a:solidFill>
            <a:schemeClr val="dk2">
              <a:alpha val="40000"/>
            </a:schemeClr>
          </a:solidFill>
        </p:spPr>
        <p:txBody>
          <a:bodyPr rtlCol="0" anchor="ctr">
            <a:spAutoFit/>
          </a:bodyPr>
          <a:lstStyle/>
          <a:p>
            <a:pPr algn="ctr"/>
            <a:endParaRPr lang="de-DE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588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ot="0" spcFirstLastPara="0" vertOverflow="overflow" horzOverflow="overflow" vert="horz" wrap="square" lIns="108000" tIns="546100" rIns="108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dirty="0"/>
              <a:t>Welchen Nutzen haben (reine) </a:t>
            </a:r>
            <a:r>
              <a:rPr lang="de-DE" b="1" u="sng" dirty="0">
                <a:solidFill>
                  <a:schemeClr val="tx1"/>
                </a:solidFill>
              </a:rPr>
              <a:t>Lehrvideos</a:t>
            </a:r>
            <a:r>
              <a:rPr lang="de-DE" dirty="0"/>
              <a:t>?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7" t="9083" r="7469" b="5096"/>
          <a:stretch/>
        </p:blipFill>
        <p:spPr>
          <a:xfrm>
            <a:off x="3287688" y="1113027"/>
            <a:ext cx="7128792" cy="573017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F301ED3-E5B1-4F4C-9DD5-FCBEC0AEF13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495600" y="0"/>
            <a:ext cx="9696401" cy="364267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 b="1">
                <a:solidFill>
                  <a:schemeClr val="lt1"/>
                </a:solidFill>
                <a:latin typeface="+mn-lt"/>
              </a:rPr>
              <a:t>Wie werden Videos eingesetzt?</a:t>
            </a:r>
            <a:endParaRPr lang="de-DE" sz="1767" b="1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Textfeld 4">
            <a:hlinkClick r:id="rId6" action="ppaction://hlinksldjump"/>
            <a:extLst>
              <a:ext uri="{FF2B5EF4-FFF2-40B4-BE49-F238E27FC236}">
                <a16:creationId xmlns:a16="http://schemas.microsoft.com/office/drawing/2014/main" id="{E635DAD7-1543-431E-9AD2-206AC2C1C06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2158999"/>
            <a:ext cx="2222500" cy="419100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 anchorCtr="0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>
                <a:solidFill>
                  <a:schemeClr val="lt1"/>
                </a:solidFill>
                <a:latin typeface="+mn-lt"/>
              </a:rPr>
              <a:t>Wie?</a:t>
            </a:r>
            <a:endParaRPr lang="de-DE" sz="1767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1282116-6FC9-42FB-94AD-EB2A895C966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3500" y="6096000"/>
            <a:ext cx="939800" cy="419100"/>
          </a:xfrm>
          <a:prstGeom prst="rect">
            <a:avLst/>
          </a:prstGeom>
          <a:solidFill>
            <a:schemeClr val="dk2">
              <a:alpha val="40000"/>
            </a:schemeClr>
          </a:solidFill>
        </p:spPr>
        <p:txBody>
          <a:bodyPr rtlCol="0" anchor="ctr">
            <a:spAutoFit/>
          </a:bodyPr>
          <a:lstStyle/>
          <a:p>
            <a:pPr algn="ctr"/>
            <a:endParaRPr lang="de-DE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3319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ot="0" spcFirstLastPara="0" vertOverflow="overflow" horzOverflow="overflow" vert="horz" wrap="square" lIns="108000" tIns="546100" rIns="108000" bIns="10800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r>
              <a:rPr lang="de-DE" dirty="0"/>
              <a:t>Welchen Nutzen haben </a:t>
            </a:r>
            <a:r>
              <a:rPr lang="de-DE" b="1" u="sng" dirty="0">
                <a:solidFill>
                  <a:schemeClr val="tx1"/>
                </a:solidFill>
              </a:rPr>
              <a:t>Fallverfilmungen</a:t>
            </a:r>
            <a:r>
              <a:rPr lang="de-DE" dirty="0"/>
              <a:t>?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75720" y="1249190"/>
            <a:ext cx="5904656" cy="539120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767C14F-BAB7-4C0A-83F4-95F0419C168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495600" y="0"/>
            <a:ext cx="9696401" cy="364267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 b="1">
                <a:solidFill>
                  <a:schemeClr val="lt1"/>
                </a:solidFill>
                <a:latin typeface="+mn-lt"/>
              </a:rPr>
              <a:t>Wie werden Videos eingesetzt?</a:t>
            </a:r>
            <a:endParaRPr lang="de-DE" sz="1767" b="1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Textfeld 3">
            <a:hlinkClick r:id="rId6" action="ppaction://hlinksldjump"/>
            <a:extLst>
              <a:ext uri="{FF2B5EF4-FFF2-40B4-BE49-F238E27FC236}">
                <a16:creationId xmlns:a16="http://schemas.microsoft.com/office/drawing/2014/main" id="{045C4E50-5797-4D90-8A98-BF872EECC8F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2158999"/>
            <a:ext cx="2222500" cy="419100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 anchorCtr="0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>
                <a:solidFill>
                  <a:schemeClr val="lt1"/>
                </a:solidFill>
                <a:latin typeface="+mn-lt"/>
              </a:rPr>
              <a:t>Wie?</a:t>
            </a:r>
            <a:endParaRPr lang="de-DE" sz="1767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BCEE4A7-035B-448E-8359-DA8CE8CE544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3500" y="6096000"/>
            <a:ext cx="990600" cy="419100"/>
          </a:xfrm>
          <a:prstGeom prst="rect">
            <a:avLst/>
          </a:prstGeom>
          <a:solidFill>
            <a:schemeClr val="dk2">
              <a:alpha val="40000"/>
            </a:schemeClr>
          </a:solidFill>
        </p:spPr>
        <p:txBody>
          <a:bodyPr rtlCol="0" anchor="ctr">
            <a:spAutoFit/>
          </a:bodyPr>
          <a:lstStyle/>
          <a:p>
            <a:pPr algn="ctr"/>
            <a:endParaRPr lang="de-DE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033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2B04C1-7B81-47CB-8A06-B9B1EB168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tIns="546100"/>
          <a:lstStyle/>
          <a:p>
            <a:r>
              <a:rPr lang="de-DE" dirty="0"/>
              <a:t>Welchen Nutzen haben mit Audio untermalte </a:t>
            </a:r>
            <a:r>
              <a:rPr lang="de-DE" b="1" u="sng" dirty="0">
                <a:solidFill>
                  <a:schemeClr val="tx1"/>
                </a:solidFill>
              </a:rPr>
              <a:t>Animationen</a:t>
            </a:r>
            <a:r>
              <a:rPr lang="de-DE" dirty="0"/>
              <a:t>? (1)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1DEA9D4-052B-4F10-8016-A119371957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9615" y="2204865"/>
            <a:ext cx="9060289" cy="431023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6F4FDED-B466-4D93-94AE-4315FE22B09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495600" y="0"/>
            <a:ext cx="9696401" cy="364267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 b="1">
                <a:solidFill>
                  <a:schemeClr val="lt1"/>
                </a:solidFill>
                <a:latin typeface="+mn-lt"/>
              </a:rPr>
              <a:t>Wie werden Videos eingesetzt?</a:t>
            </a:r>
            <a:endParaRPr lang="de-DE" sz="1767" b="1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Textfeld 3">
            <a:hlinkClick r:id="rId6" action="ppaction://hlinksldjump"/>
            <a:extLst>
              <a:ext uri="{FF2B5EF4-FFF2-40B4-BE49-F238E27FC236}">
                <a16:creationId xmlns:a16="http://schemas.microsoft.com/office/drawing/2014/main" id="{A1E57C09-DE1B-4C71-B976-9EC7762746A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2158999"/>
            <a:ext cx="2222500" cy="419100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 anchorCtr="0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>
                <a:solidFill>
                  <a:schemeClr val="lt1"/>
                </a:solidFill>
                <a:latin typeface="+mn-lt"/>
              </a:rPr>
              <a:t>Wie?</a:t>
            </a:r>
            <a:endParaRPr lang="de-DE" sz="1767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D187880-C12E-46D5-A30B-9A77F1B1EA1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3500" y="6096000"/>
            <a:ext cx="1054100" cy="419100"/>
          </a:xfrm>
          <a:prstGeom prst="rect">
            <a:avLst/>
          </a:prstGeom>
          <a:solidFill>
            <a:schemeClr val="dk2">
              <a:alpha val="40000"/>
            </a:schemeClr>
          </a:solidFill>
        </p:spPr>
        <p:txBody>
          <a:bodyPr rtlCol="0" anchor="ctr">
            <a:spAutoFit/>
          </a:bodyPr>
          <a:lstStyle/>
          <a:p>
            <a:pPr algn="ctr"/>
            <a:endParaRPr lang="de-DE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0152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32095B-6A4E-45CD-B01E-5C3056867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Gliederung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03FEEEEC-4858-446A-BE2C-75DC6FF7F07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540000" y="1524000"/>
            <a:ext cx="9525000" cy="1250950"/>
            <a:chOff x="2540000" y="1524000"/>
            <a:chExt cx="9525000" cy="1250950"/>
          </a:xfrm>
        </p:grpSpPr>
        <p:sp>
          <p:nvSpPr>
            <p:cNvPr id="3" name="num2">
              <a:hlinkClick r:id="rId16" action="ppaction://hlinksldjump"/>
              <a:extLst>
                <a:ext uri="{FF2B5EF4-FFF2-40B4-BE49-F238E27FC236}">
                  <a16:creationId xmlns:a16="http://schemas.microsoft.com/office/drawing/2014/main" id="{7FD6A0BF-38CD-41B3-8BFF-6CD152A531E9}"/>
                </a:ext>
              </a:extLst>
            </p:cNvPr>
            <p:cNvSpPr txBox="1"/>
            <p:nvPr>
              <p:custDataLst>
                <p:tags r:id="rId13"/>
              </p:custDataLst>
            </p:nvPr>
          </p:nvSpPr>
          <p:spPr>
            <a:xfrm>
              <a:off x="2540000" y="1524000"/>
              <a:ext cx="876300" cy="1250950"/>
            </a:xfrm>
            <a:prstGeom prst="rect">
              <a:avLst/>
            </a:prstGeom>
            <a:solidFill>
              <a:schemeClr val="dk2"/>
            </a:solidFill>
          </p:spPr>
          <p:txBody>
            <a:bodyPr vert="horz" wrap="square" rtlCol="0" anchor="ctr" anchorCtr="1">
              <a:noAutofit/>
            </a:bodyPr>
            <a:lstStyle/>
            <a:p>
              <a:pPr>
                <a:spcBef>
                  <a:spcPts val="1100"/>
                </a:spcBef>
                <a:spcAft>
                  <a:spcPts val="1100"/>
                </a:spcAft>
              </a:pPr>
              <a:r>
                <a:rPr lang="de-DE" sz="4000">
                  <a:solidFill>
                    <a:schemeClr val="lt1"/>
                  </a:solidFill>
                  <a:latin typeface="+mn-lt"/>
                </a:rPr>
                <a:t>1</a:t>
              </a:r>
              <a:endParaRPr lang="de-DE" sz="4000" dirty="0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4" name="head2">
              <a:hlinkClick r:id="rId16" action="ppaction://hlinksldjump"/>
              <a:extLst>
                <a:ext uri="{FF2B5EF4-FFF2-40B4-BE49-F238E27FC236}">
                  <a16:creationId xmlns:a16="http://schemas.microsoft.com/office/drawing/2014/main" id="{DD496713-ED93-4A0D-A193-EA9755CA2775}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3429000" y="1524000"/>
              <a:ext cx="8636000" cy="1250950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rtlCol="0" anchor="ctr" anchorCtr="0">
              <a:noAutofit/>
            </a:bodyPr>
            <a:lstStyle/>
            <a:p>
              <a:pPr>
                <a:spcBef>
                  <a:spcPts val="1100"/>
                </a:spcBef>
                <a:spcAft>
                  <a:spcPts val="1100"/>
                </a:spcAft>
              </a:pPr>
              <a:r>
                <a:rPr lang="de-DE" dirty="0">
                  <a:solidFill>
                    <a:srgbClr val="000000"/>
                  </a:solidFill>
                  <a:latin typeface="+mn-lt"/>
                </a:rPr>
                <a:t>Was versprechen wir uns von Videos?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915949E0-1769-4AFD-9CB5-B2B25FF11D1B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2540000" y="2794000"/>
            <a:ext cx="9525000" cy="1250950"/>
            <a:chOff x="2540000" y="2794000"/>
            <a:chExt cx="9525000" cy="1250950"/>
          </a:xfrm>
        </p:grpSpPr>
        <p:sp>
          <p:nvSpPr>
            <p:cNvPr id="6" name="num3">
              <a:hlinkClick r:id="rId17" action="ppaction://hlinksldjump"/>
              <a:extLst>
                <a:ext uri="{FF2B5EF4-FFF2-40B4-BE49-F238E27FC236}">
                  <a16:creationId xmlns:a16="http://schemas.microsoft.com/office/drawing/2014/main" id="{2ADC2317-5461-4471-BAAB-8388A7561E4C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2540000" y="2794000"/>
              <a:ext cx="876300" cy="1250950"/>
            </a:xfrm>
            <a:prstGeom prst="rect">
              <a:avLst/>
            </a:prstGeom>
            <a:solidFill>
              <a:schemeClr val="dk2"/>
            </a:solidFill>
          </p:spPr>
          <p:txBody>
            <a:bodyPr vert="horz" wrap="square" rtlCol="0" anchor="ctr" anchorCtr="1">
              <a:noAutofit/>
            </a:bodyPr>
            <a:lstStyle/>
            <a:p>
              <a:pPr>
                <a:spcBef>
                  <a:spcPts val="1100"/>
                </a:spcBef>
                <a:spcAft>
                  <a:spcPts val="1100"/>
                </a:spcAft>
              </a:pPr>
              <a:r>
                <a:rPr lang="de-DE" sz="4000">
                  <a:solidFill>
                    <a:schemeClr val="lt1"/>
                  </a:solidFill>
                  <a:latin typeface="+mn-lt"/>
                </a:rPr>
                <a:t>2</a:t>
              </a:r>
              <a:endParaRPr lang="de-DE" sz="4000" dirty="0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7" name="head3">
              <a:hlinkClick r:id="rId17" action="ppaction://hlinksldjump"/>
              <a:extLst>
                <a:ext uri="{FF2B5EF4-FFF2-40B4-BE49-F238E27FC236}">
                  <a16:creationId xmlns:a16="http://schemas.microsoft.com/office/drawing/2014/main" id="{3617A5B8-F9C6-49FC-AB93-EA6968CCEA96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3429000" y="2794000"/>
              <a:ext cx="8636000" cy="1250950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rtlCol="0" anchor="ctr" anchorCtr="0">
              <a:noAutofit/>
            </a:bodyPr>
            <a:lstStyle/>
            <a:p>
              <a:pPr>
                <a:spcBef>
                  <a:spcPts val="1100"/>
                </a:spcBef>
                <a:spcAft>
                  <a:spcPts val="1100"/>
                </a:spcAft>
              </a:pPr>
              <a:r>
                <a:rPr lang="de-DE">
                  <a:solidFill>
                    <a:srgbClr val="000000"/>
                  </a:solidFill>
                  <a:latin typeface="+mn-lt"/>
                </a:rPr>
                <a:t>Wie werden Videos eingesetzt?</a:t>
              </a:r>
              <a:endParaRPr lang="de-DE" dirty="0">
                <a:solidFill>
                  <a:srgbClr val="000000"/>
                </a:solidFill>
                <a:latin typeface="+mn-lt"/>
              </a:endParaRP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A272300C-4A76-4C1A-A3A7-8F9BFC96884B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2540000" y="4064000"/>
            <a:ext cx="9525000" cy="1250950"/>
            <a:chOff x="2540000" y="4064000"/>
            <a:chExt cx="9525000" cy="1250950"/>
          </a:xfrm>
        </p:grpSpPr>
        <p:sp>
          <p:nvSpPr>
            <p:cNvPr id="9" name="num4">
              <a:hlinkClick r:id="rId18" action="ppaction://hlinksldjump"/>
              <a:extLst>
                <a:ext uri="{FF2B5EF4-FFF2-40B4-BE49-F238E27FC236}">
                  <a16:creationId xmlns:a16="http://schemas.microsoft.com/office/drawing/2014/main" id="{25918530-2413-407C-A39D-C6A97E04E21C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2540000" y="4064000"/>
              <a:ext cx="876300" cy="1250950"/>
            </a:xfrm>
            <a:prstGeom prst="rect">
              <a:avLst/>
            </a:prstGeom>
            <a:solidFill>
              <a:schemeClr val="dk2"/>
            </a:solidFill>
          </p:spPr>
          <p:txBody>
            <a:bodyPr vert="horz" wrap="square" rtlCol="0" anchor="ctr" anchorCtr="1">
              <a:noAutofit/>
            </a:bodyPr>
            <a:lstStyle/>
            <a:p>
              <a:pPr>
                <a:spcBef>
                  <a:spcPts val="1100"/>
                </a:spcBef>
                <a:spcAft>
                  <a:spcPts val="1100"/>
                </a:spcAft>
              </a:pPr>
              <a:r>
                <a:rPr lang="de-DE" sz="4000">
                  <a:solidFill>
                    <a:schemeClr val="lt1"/>
                  </a:solidFill>
                  <a:latin typeface="+mn-lt"/>
                </a:rPr>
                <a:t>3</a:t>
              </a:r>
              <a:endParaRPr lang="de-DE" sz="4000" dirty="0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10" name="head4">
              <a:hlinkClick r:id="rId18" action="ppaction://hlinksldjump"/>
              <a:extLst>
                <a:ext uri="{FF2B5EF4-FFF2-40B4-BE49-F238E27FC236}">
                  <a16:creationId xmlns:a16="http://schemas.microsoft.com/office/drawing/2014/main" id="{016B5B80-45B8-4F1D-BA5D-4867225F166A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3429000" y="4064000"/>
              <a:ext cx="8636000" cy="1250950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rtlCol="0" anchor="ctr" anchorCtr="0">
              <a:noAutofit/>
            </a:bodyPr>
            <a:lstStyle/>
            <a:p>
              <a:pPr>
                <a:spcBef>
                  <a:spcPts val="1100"/>
                </a:spcBef>
                <a:spcAft>
                  <a:spcPts val="1100"/>
                </a:spcAft>
              </a:pPr>
              <a:r>
                <a:rPr lang="de-DE">
                  <a:solidFill>
                    <a:srgbClr val="000000"/>
                  </a:solidFill>
                  <a:latin typeface="+mn-lt"/>
                </a:rPr>
                <a:t>Welche Herausforderungen stellen sich?</a:t>
              </a:r>
              <a:endParaRPr lang="de-DE" dirty="0">
                <a:solidFill>
                  <a:srgbClr val="000000"/>
                </a:solidFill>
                <a:latin typeface="+mn-lt"/>
              </a:endParaRP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041FB88E-6D2F-4D04-B712-8E0023A23E6A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2540000" y="5334000"/>
            <a:ext cx="9525000" cy="1250950"/>
            <a:chOff x="2540000" y="5334000"/>
            <a:chExt cx="9525000" cy="1250950"/>
          </a:xfrm>
        </p:grpSpPr>
        <p:sp>
          <p:nvSpPr>
            <p:cNvPr id="12" name="num5">
              <a:hlinkClick r:id="rId19" action="ppaction://hlinksldjump"/>
              <a:extLst>
                <a:ext uri="{FF2B5EF4-FFF2-40B4-BE49-F238E27FC236}">
                  <a16:creationId xmlns:a16="http://schemas.microsoft.com/office/drawing/2014/main" id="{F418E910-DA24-49DD-8CE2-530A09E7CF3D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2540000" y="5334000"/>
              <a:ext cx="876300" cy="1250950"/>
            </a:xfrm>
            <a:prstGeom prst="rect">
              <a:avLst/>
            </a:prstGeom>
            <a:solidFill>
              <a:schemeClr val="dk2"/>
            </a:solidFill>
          </p:spPr>
          <p:txBody>
            <a:bodyPr vert="horz" wrap="square" rtlCol="0" anchor="ctr" anchorCtr="1">
              <a:noAutofit/>
            </a:bodyPr>
            <a:lstStyle/>
            <a:p>
              <a:pPr>
                <a:spcBef>
                  <a:spcPts val="1100"/>
                </a:spcBef>
                <a:spcAft>
                  <a:spcPts val="1100"/>
                </a:spcAft>
              </a:pPr>
              <a:r>
                <a:rPr lang="de-DE" sz="4000">
                  <a:solidFill>
                    <a:schemeClr val="lt1"/>
                  </a:solidFill>
                  <a:latin typeface="+mn-lt"/>
                </a:rPr>
                <a:t>4</a:t>
              </a:r>
              <a:endParaRPr lang="de-DE" sz="4000" dirty="0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13" name="head5">
              <a:hlinkClick r:id="rId19" action="ppaction://hlinksldjump"/>
              <a:extLst>
                <a:ext uri="{FF2B5EF4-FFF2-40B4-BE49-F238E27FC236}">
                  <a16:creationId xmlns:a16="http://schemas.microsoft.com/office/drawing/2014/main" id="{D49FF4F8-F588-4B77-85EF-36FCC0DE46E1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3429000" y="5334000"/>
              <a:ext cx="8636000" cy="1250950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rtlCol="0" anchor="ctr" anchorCtr="0">
              <a:noAutofit/>
            </a:bodyPr>
            <a:lstStyle/>
            <a:p>
              <a:pPr>
                <a:spcBef>
                  <a:spcPts val="1100"/>
                </a:spcBef>
                <a:spcAft>
                  <a:spcPts val="1100"/>
                </a:spcAft>
              </a:pPr>
              <a:r>
                <a:rPr lang="de-DE">
                  <a:solidFill>
                    <a:srgbClr val="000000"/>
                  </a:solidFill>
                  <a:latin typeface="+mn-lt"/>
                </a:rPr>
                <a:t>Was ist zu tun?</a:t>
              </a:r>
              <a:endParaRPr lang="de-DE" dirty="0">
                <a:solidFill>
                  <a:srgbClr val="000000"/>
                </a:solidFill>
                <a:latin typeface="+mn-lt"/>
              </a:endParaRPr>
            </a:p>
          </p:txBody>
        </p:sp>
      </p:grpSp>
      <p:sp>
        <p:nvSpPr>
          <p:cNvPr id="15" name="Rechteck 14">
            <a:extLst>
              <a:ext uri="{FF2B5EF4-FFF2-40B4-BE49-F238E27FC236}">
                <a16:creationId xmlns:a16="http://schemas.microsoft.com/office/drawing/2014/main" id="{7BBEB46F-2AC5-463D-8453-32722ABFCB5C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3500" y="6096000"/>
            <a:ext cx="101600" cy="419100"/>
          </a:xfrm>
          <a:prstGeom prst="rect">
            <a:avLst/>
          </a:prstGeom>
          <a:solidFill>
            <a:schemeClr val="dk2">
              <a:alpha val="40000"/>
            </a:schemeClr>
          </a:solidFill>
        </p:spPr>
        <p:txBody>
          <a:bodyPr rtlCol="0" anchor="ctr">
            <a:spAutoFit/>
          </a:bodyPr>
          <a:lstStyle/>
          <a:p>
            <a:pPr algn="ctr"/>
            <a:endParaRPr lang="de-DE" sz="20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16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-0.46511 -0.0655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55" y="-328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55964 -0.13518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82" y="-675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47695 -0.23982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54" y="-1199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-0.53607 -0.3375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10" y="-1687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E9E36D-AA6F-46C1-8801-7638F047F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tIns="546100"/>
          <a:lstStyle/>
          <a:p>
            <a:r>
              <a:rPr lang="de-DE" dirty="0"/>
              <a:t>Welchen Nutzen haben mit Audio untermalte </a:t>
            </a:r>
            <a:r>
              <a:rPr lang="de-DE" b="1" u="sng" dirty="0">
                <a:solidFill>
                  <a:schemeClr val="tx1"/>
                </a:solidFill>
              </a:rPr>
              <a:t>Animationen</a:t>
            </a:r>
            <a:r>
              <a:rPr lang="de-DE" dirty="0"/>
              <a:t>? (2)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4D6D60A-0166-4960-87E8-9F938571BE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9696" y="1484784"/>
            <a:ext cx="7183200" cy="524746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424476D-FC46-4FCD-8E87-ED125CE29A4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495600" y="0"/>
            <a:ext cx="9696401" cy="364267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 b="1">
                <a:solidFill>
                  <a:schemeClr val="lt1"/>
                </a:solidFill>
                <a:latin typeface="+mn-lt"/>
              </a:rPr>
              <a:t>Wie werden Videos eingesetzt?</a:t>
            </a:r>
            <a:endParaRPr lang="de-DE" sz="1767" b="1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Textfeld 4">
            <a:hlinkClick r:id="rId6" action="ppaction://hlinksldjump"/>
            <a:extLst>
              <a:ext uri="{FF2B5EF4-FFF2-40B4-BE49-F238E27FC236}">
                <a16:creationId xmlns:a16="http://schemas.microsoft.com/office/drawing/2014/main" id="{C9B00756-7840-4144-B201-641EE50374C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2158999"/>
            <a:ext cx="2222500" cy="419100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 anchorCtr="0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>
                <a:solidFill>
                  <a:schemeClr val="lt1"/>
                </a:solidFill>
                <a:latin typeface="+mn-lt"/>
              </a:rPr>
              <a:t>Wie?</a:t>
            </a:r>
            <a:endParaRPr lang="de-DE" sz="1767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04FF51E-E32E-478B-B323-DAA8EB902B5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3500" y="6096000"/>
            <a:ext cx="1104900" cy="419100"/>
          </a:xfrm>
          <a:prstGeom prst="rect">
            <a:avLst/>
          </a:prstGeom>
          <a:solidFill>
            <a:schemeClr val="dk2">
              <a:alpha val="40000"/>
            </a:schemeClr>
          </a:solidFill>
        </p:spPr>
        <p:txBody>
          <a:bodyPr rtlCol="0" anchor="ctr">
            <a:spAutoFit/>
          </a:bodyPr>
          <a:lstStyle/>
          <a:p>
            <a:pPr algn="ctr"/>
            <a:endParaRPr lang="de-DE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42347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ot="0" spcFirstLastPara="0" vertOverflow="overflow" horzOverflow="overflow" vert="horz" wrap="square" lIns="108000" tIns="546100" rIns="108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dirty="0"/>
              <a:t>Welchen Nutzen haben </a:t>
            </a:r>
            <a:r>
              <a:rPr lang="de-DE" b="1" u="sng" dirty="0">
                <a:solidFill>
                  <a:schemeClr val="tx1"/>
                </a:solidFill>
              </a:rPr>
              <a:t>Onlinevorlesungen</a:t>
            </a:r>
            <a:r>
              <a:rPr lang="de-DE" dirty="0"/>
              <a:t>?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616" y="1124744"/>
            <a:ext cx="8135087" cy="5538921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F52CDC7-7CD4-46CF-885C-E4E02EFC242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495600" y="0"/>
            <a:ext cx="9696401" cy="364267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 b="1">
                <a:solidFill>
                  <a:schemeClr val="lt1"/>
                </a:solidFill>
                <a:latin typeface="+mn-lt"/>
              </a:rPr>
              <a:t>Wie werden Videos eingesetzt?</a:t>
            </a:r>
            <a:endParaRPr lang="de-DE" sz="1767" b="1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Textfeld 4">
            <a:hlinkClick r:id="rId6" action="ppaction://hlinksldjump"/>
            <a:extLst>
              <a:ext uri="{FF2B5EF4-FFF2-40B4-BE49-F238E27FC236}">
                <a16:creationId xmlns:a16="http://schemas.microsoft.com/office/drawing/2014/main" id="{EE00F55B-043B-4936-9416-FC3B6EBE2B6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2158999"/>
            <a:ext cx="2222500" cy="419100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 anchorCtr="0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>
                <a:solidFill>
                  <a:schemeClr val="lt1"/>
                </a:solidFill>
                <a:latin typeface="+mn-lt"/>
              </a:rPr>
              <a:t>Wie?</a:t>
            </a:r>
            <a:endParaRPr lang="de-DE" sz="1767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B1DD065D-8735-4797-8AB3-19047FF4DAB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3500" y="6096000"/>
            <a:ext cx="1155700" cy="419100"/>
          </a:xfrm>
          <a:prstGeom prst="rect">
            <a:avLst/>
          </a:prstGeom>
          <a:solidFill>
            <a:schemeClr val="dk2">
              <a:alpha val="40000"/>
            </a:schemeClr>
          </a:solidFill>
        </p:spPr>
        <p:txBody>
          <a:bodyPr rtlCol="0" anchor="ctr">
            <a:spAutoFit/>
          </a:bodyPr>
          <a:lstStyle/>
          <a:p>
            <a:pPr algn="ctr"/>
            <a:endParaRPr lang="de-DE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2374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414B20-799C-4D4D-A230-7951686C9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tIns="546100"/>
          <a:lstStyle/>
          <a:p>
            <a:r>
              <a:rPr lang="de-DE" dirty="0"/>
              <a:t>Welchen Nutzen haben eigens produzierte </a:t>
            </a:r>
            <a:r>
              <a:rPr lang="de-DE" b="1" u="sng" dirty="0">
                <a:solidFill>
                  <a:schemeClr val="tx1"/>
                </a:solidFill>
              </a:rPr>
              <a:t>Webcasts</a:t>
            </a:r>
            <a:r>
              <a:rPr lang="de-DE" dirty="0"/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81E3CA-9BD2-4CCF-B418-74656E038F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59696" y="1196752"/>
            <a:ext cx="7130729" cy="548690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5005735-0F43-4437-B574-6B4EBE1DDB2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495600" y="0"/>
            <a:ext cx="9696401" cy="364267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 b="1">
                <a:solidFill>
                  <a:schemeClr val="lt1"/>
                </a:solidFill>
                <a:latin typeface="+mn-lt"/>
              </a:rPr>
              <a:t>Wie werden Videos eingesetzt?</a:t>
            </a:r>
            <a:endParaRPr lang="de-DE" sz="1767" b="1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Textfeld 4">
            <a:hlinkClick r:id="rId6" action="ppaction://hlinksldjump"/>
            <a:extLst>
              <a:ext uri="{FF2B5EF4-FFF2-40B4-BE49-F238E27FC236}">
                <a16:creationId xmlns:a16="http://schemas.microsoft.com/office/drawing/2014/main" id="{9EE329A5-11BD-43B6-AB72-B70B85EC26C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2158999"/>
            <a:ext cx="2222500" cy="419100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 anchorCtr="0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>
                <a:solidFill>
                  <a:schemeClr val="lt1"/>
                </a:solidFill>
                <a:latin typeface="+mn-lt"/>
              </a:rPr>
              <a:t>Wie?</a:t>
            </a:r>
            <a:endParaRPr lang="de-DE" sz="1767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398527A-6978-4858-910D-86DF17AD75C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3500" y="6096000"/>
            <a:ext cx="1219200" cy="419100"/>
          </a:xfrm>
          <a:prstGeom prst="rect">
            <a:avLst/>
          </a:prstGeom>
          <a:solidFill>
            <a:schemeClr val="dk2">
              <a:alpha val="40000"/>
            </a:schemeClr>
          </a:solidFill>
        </p:spPr>
        <p:txBody>
          <a:bodyPr rtlCol="0" anchor="ctr">
            <a:spAutoFit/>
          </a:bodyPr>
          <a:lstStyle/>
          <a:p>
            <a:pPr algn="ctr"/>
            <a:endParaRPr lang="de-DE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7953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6E9BAB-B1D5-477A-9669-8AA7195D5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tIns="546100"/>
          <a:lstStyle/>
          <a:p>
            <a:r>
              <a:rPr lang="de-DE" dirty="0"/>
              <a:t>Sind </a:t>
            </a:r>
            <a:r>
              <a:rPr lang="de-DE" b="1" u="sng" dirty="0">
                <a:solidFill>
                  <a:schemeClr val="tx1"/>
                </a:solidFill>
              </a:rPr>
              <a:t>reine (Audio-)Podcasts</a:t>
            </a:r>
            <a:r>
              <a:rPr lang="de-DE" dirty="0"/>
              <a:t> die bessere Lösung?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918AA854-B5D7-4559-A172-0A37C8DC5C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85780" y="1332626"/>
            <a:ext cx="9154836" cy="518406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F842821-930B-41E6-97F6-517D37A34B8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495600" y="0"/>
            <a:ext cx="9696401" cy="364267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 b="1">
                <a:solidFill>
                  <a:schemeClr val="lt1"/>
                </a:solidFill>
                <a:latin typeface="+mn-lt"/>
              </a:rPr>
              <a:t>Wie werden Videos eingesetzt?</a:t>
            </a:r>
            <a:endParaRPr lang="de-DE" sz="1767" b="1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Textfeld 4">
            <a:hlinkClick r:id="rId6" action="ppaction://hlinksldjump"/>
            <a:extLst>
              <a:ext uri="{FF2B5EF4-FFF2-40B4-BE49-F238E27FC236}">
                <a16:creationId xmlns:a16="http://schemas.microsoft.com/office/drawing/2014/main" id="{7B077CD8-5AA1-48C6-A4D3-06209A98E51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2158999"/>
            <a:ext cx="2222500" cy="419100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 anchorCtr="0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>
                <a:solidFill>
                  <a:schemeClr val="lt1"/>
                </a:solidFill>
                <a:latin typeface="+mn-lt"/>
              </a:rPr>
              <a:t>Wie?</a:t>
            </a:r>
            <a:endParaRPr lang="de-DE" sz="1767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9373720-8C3E-4F03-9988-0B0617223A7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3500" y="6096000"/>
            <a:ext cx="1270000" cy="419100"/>
          </a:xfrm>
          <a:prstGeom prst="rect">
            <a:avLst/>
          </a:prstGeom>
          <a:solidFill>
            <a:schemeClr val="dk2">
              <a:alpha val="40000"/>
            </a:schemeClr>
          </a:solidFill>
        </p:spPr>
        <p:txBody>
          <a:bodyPr rtlCol="0" anchor="ctr">
            <a:spAutoFit/>
          </a:bodyPr>
          <a:lstStyle/>
          <a:p>
            <a:pPr algn="ctr"/>
            <a:endParaRPr lang="de-DE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798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70B92F3-56C6-4491-B02E-035BFBE5D3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/>
              <a:t>3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5432D42-E6D6-4593-897D-531ED2F1FB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A5665F9-7221-4425-9772-3A44176CE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Welche Herausforderungen stellen sich?</a:t>
            </a:r>
          </a:p>
        </p:txBody>
      </p:sp>
      <p:sp>
        <p:nvSpPr>
          <p:cNvPr id="5" name="Textfeld 4">
            <a:hlinkClick r:id="rId5" action="ppaction://hlinksldjump"/>
            <a:extLst>
              <a:ext uri="{FF2B5EF4-FFF2-40B4-BE49-F238E27FC236}">
                <a16:creationId xmlns:a16="http://schemas.microsoft.com/office/drawing/2014/main" id="{161E7D60-A73B-4534-8BF8-4E997790A8A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2793999"/>
            <a:ext cx="2222500" cy="419100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 anchorCtr="0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>
                <a:solidFill>
                  <a:schemeClr val="lt1"/>
                </a:solidFill>
                <a:latin typeface="+mn-lt"/>
              </a:rPr>
              <a:t>Herausforderungen</a:t>
            </a:r>
            <a:endParaRPr lang="de-DE" sz="1767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E5887C1-B47B-4C20-855C-67958A44267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3500" y="6096000"/>
            <a:ext cx="1333500" cy="419100"/>
          </a:xfrm>
          <a:prstGeom prst="rect">
            <a:avLst/>
          </a:prstGeom>
          <a:solidFill>
            <a:schemeClr val="dk2">
              <a:alpha val="40000"/>
            </a:schemeClr>
          </a:solidFill>
        </p:spPr>
        <p:txBody>
          <a:bodyPr rtlCol="0" anchor="ctr">
            <a:spAutoFit/>
          </a:bodyPr>
          <a:lstStyle/>
          <a:p>
            <a:pPr algn="ctr"/>
            <a:endParaRPr lang="de-DE" sz="20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0752136"/>
      </p:ext>
    </p:extLst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ot="0" spcFirstLastPara="0" vertOverflow="overflow" horzOverflow="overflow" vert="horz" wrap="square" lIns="108000" tIns="546100" rIns="108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dirty="0"/>
              <a:t>Ist E-Learning </a:t>
            </a:r>
            <a:r>
              <a:rPr lang="de-DE" b="1" u="sng" dirty="0">
                <a:solidFill>
                  <a:schemeClr val="tx1"/>
                </a:solidFill>
              </a:rPr>
              <a:t>Lean-Back oder Lean-Forward</a:t>
            </a:r>
            <a:r>
              <a:rPr lang="de-DE" dirty="0"/>
              <a:t>?</a:t>
            </a:r>
          </a:p>
        </p:txBody>
      </p:sp>
      <p:pic>
        <p:nvPicPr>
          <p:cNvPr id="6146" name="Picture 2" descr="http://community.oreilly.de/blog/wp-content/uploads/2011/01/Lean_forward_lean_back2-300x114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9351" y="1556793"/>
            <a:ext cx="9006855" cy="342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/>
          <p:cNvSpPr/>
          <p:nvPr/>
        </p:nvSpPr>
        <p:spPr>
          <a:xfrm>
            <a:off x="2927648" y="5868769"/>
            <a:ext cx="9145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http://community.oreilly.de/blog/2011/01/05/web-tv-herausforderungen-und-chancen-fuer-zeitgemaesses-fernsehen/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9AFC942-F680-4525-AEC3-70B4F239BEF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495600" y="0"/>
            <a:ext cx="9696401" cy="364267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 b="1">
                <a:solidFill>
                  <a:schemeClr val="lt1"/>
                </a:solidFill>
                <a:latin typeface="+mn-lt"/>
              </a:rPr>
              <a:t>Welche Herausforderungen stellen sich?</a:t>
            </a:r>
            <a:endParaRPr lang="de-DE" sz="1767" b="1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Textfeld 3">
            <a:hlinkClick r:id="rId7" action="ppaction://hlinksldjump"/>
            <a:extLst>
              <a:ext uri="{FF2B5EF4-FFF2-40B4-BE49-F238E27FC236}">
                <a16:creationId xmlns:a16="http://schemas.microsoft.com/office/drawing/2014/main" id="{817486A3-57EF-48B9-AD76-BD6D862F55A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2793999"/>
            <a:ext cx="2222500" cy="419100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 anchorCtr="0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>
                <a:solidFill>
                  <a:schemeClr val="lt1"/>
                </a:solidFill>
                <a:latin typeface="+mn-lt"/>
              </a:rPr>
              <a:t>Herausforderungen</a:t>
            </a:r>
            <a:endParaRPr lang="de-DE" sz="1767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7AC0515-5E12-448B-92CF-CF88BB228D9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3500" y="6096000"/>
            <a:ext cx="1384300" cy="419100"/>
          </a:xfrm>
          <a:prstGeom prst="rect">
            <a:avLst/>
          </a:prstGeom>
          <a:solidFill>
            <a:schemeClr val="dk2">
              <a:alpha val="40000"/>
            </a:schemeClr>
          </a:solidFill>
        </p:spPr>
        <p:txBody>
          <a:bodyPr rtlCol="0" anchor="ctr">
            <a:spAutoFit/>
          </a:bodyPr>
          <a:lstStyle/>
          <a:p>
            <a:pPr algn="ctr"/>
            <a:endParaRPr lang="de-DE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753690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Inhaltsplatzhalter 24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354815966"/>
              </p:ext>
            </p:extLst>
          </p:nvPr>
        </p:nvGraphicFramePr>
        <p:xfrm>
          <a:off x="2495550" y="1484313"/>
          <a:ext cx="9551988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ot="0" spcFirstLastPara="0" vertOverflow="overflow" horzOverflow="overflow" vert="horz" wrap="square" lIns="108000" tIns="546100" rIns="108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dirty="0"/>
              <a:t>Welcher </a:t>
            </a:r>
            <a:r>
              <a:rPr lang="de-DE" b="1" u="sng" dirty="0">
                <a:solidFill>
                  <a:schemeClr val="tx1"/>
                </a:solidFill>
              </a:rPr>
              <a:t>Nachteil</a:t>
            </a:r>
            <a:r>
              <a:rPr lang="de-DE" dirty="0"/>
              <a:t> beruht auf der unilateralen Lehre?</a:t>
            </a:r>
          </a:p>
        </p:txBody>
      </p:sp>
      <p:sp>
        <p:nvSpPr>
          <p:cNvPr id="26" name="Rechteck 25"/>
          <p:cNvSpPr/>
          <p:nvPr/>
        </p:nvSpPr>
        <p:spPr>
          <a:xfrm rot="21312175">
            <a:off x="6710025" y="5944800"/>
            <a:ext cx="4776789" cy="4975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anchor="ctr">
            <a:noAutofit/>
          </a:bodyPr>
          <a:lstStyle/>
          <a:p>
            <a:pPr algn="ctr"/>
            <a:r>
              <a:rPr lang="de-DE" sz="2200" dirty="0">
                <a:latin typeface="+mn-lt"/>
              </a:rPr>
              <a:t>… aber letztlich wurde nichts verstanden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DA21474-67E9-4B8E-84CE-F8B0FC34B63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495600" y="0"/>
            <a:ext cx="9696401" cy="364267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 b="1">
                <a:solidFill>
                  <a:schemeClr val="lt1"/>
                </a:solidFill>
                <a:latin typeface="+mn-lt"/>
              </a:rPr>
              <a:t>Welche Herausforderungen stellen sich?</a:t>
            </a:r>
            <a:endParaRPr lang="de-DE" sz="1767" b="1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Textfeld 3">
            <a:hlinkClick r:id="rId10" action="ppaction://hlinksldjump"/>
            <a:extLst>
              <a:ext uri="{FF2B5EF4-FFF2-40B4-BE49-F238E27FC236}">
                <a16:creationId xmlns:a16="http://schemas.microsoft.com/office/drawing/2014/main" id="{8EF62509-944E-4D38-B403-2F22D0E3825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2793999"/>
            <a:ext cx="2222500" cy="419100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 anchorCtr="0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>
                <a:solidFill>
                  <a:schemeClr val="lt1"/>
                </a:solidFill>
                <a:latin typeface="+mn-lt"/>
              </a:rPr>
              <a:t>Herausforderungen</a:t>
            </a:r>
            <a:endParaRPr lang="de-DE" sz="1767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4784C79-E715-477D-BBC8-5CEB880DAC5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3500" y="6096000"/>
            <a:ext cx="1435100" cy="419100"/>
          </a:xfrm>
          <a:prstGeom prst="rect">
            <a:avLst/>
          </a:prstGeom>
          <a:solidFill>
            <a:schemeClr val="dk2">
              <a:alpha val="40000"/>
            </a:schemeClr>
          </a:solidFill>
        </p:spPr>
        <p:txBody>
          <a:bodyPr rtlCol="0" anchor="ctr">
            <a:spAutoFit/>
          </a:bodyPr>
          <a:lstStyle/>
          <a:p>
            <a:pPr algn="ctr"/>
            <a:endParaRPr lang="de-DE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700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ot="0" spcFirstLastPara="0" vertOverflow="overflow" horzOverflow="overflow" vert="horz" wrap="square" lIns="91440" tIns="5461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b="1" u="sng" dirty="0">
                <a:solidFill>
                  <a:schemeClr val="tx1"/>
                </a:solidFill>
              </a:rPr>
              <a:t>Wie aufwendig </a:t>
            </a:r>
            <a:r>
              <a:rPr lang="de-DE" dirty="0"/>
              <a:t>ist das Jurastudium? (1)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8685887"/>
              </p:ext>
            </p:extLst>
          </p:nvPr>
        </p:nvGraphicFramePr>
        <p:xfrm>
          <a:off x="2495600" y="1412776"/>
          <a:ext cx="9073008" cy="4536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2855640" y="5877272"/>
            <a:ext cx="92170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2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BMBF, 11. Studierendensurvey, Berlin 2011, http://www.bmbf.de/pub/studiensituation_studentetische_orientierung_elf.pdf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0C1882C-3777-4F88-9399-1BF311D2551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495600" y="0"/>
            <a:ext cx="9696401" cy="364267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 b="1">
                <a:solidFill>
                  <a:schemeClr val="lt1"/>
                </a:solidFill>
                <a:latin typeface="+mn-lt"/>
              </a:rPr>
              <a:t>Welche Herausforderungen stellen sich?</a:t>
            </a:r>
            <a:endParaRPr lang="de-DE" sz="1767" b="1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6" name="Textfeld 5">
            <a:hlinkClick r:id="rId6" action="ppaction://hlinksldjump"/>
            <a:extLst>
              <a:ext uri="{FF2B5EF4-FFF2-40B4-BE49-F238E27FC236}">
                <a16:creationId xmlns:a16="http://schemas.microsoft.com/office/drawing/2014/main" id="{2691B3F6-D11F-42C3-903B-11655E965C2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2793999"/>
            <a:ext cx="2222500" cy="419100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 anchorCtr="0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>
                <a:solidFill>
                  <a:schemeClr val="lt1"/>
                </a:solidFill>
                <a:latin typeface="+mn-lt"/>
              </a:rPr>
              <a:t>Herausforderungen</a:t>
            </a:r>
            <a:endParaRPr lang="de-DE" sz="1767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2558567-C589-4976-A1F6-E301ACEFF77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3500" y="6096000"/>
            <a:ext cx="1498600" cy="419100"/>
          </a:xfrm>
          <a:prstGeom prst="rect">
            <a:avLst/>
          </a:prstGeom>
          <a:solidFill>
            <a:schemeClr val="dk2">
              <a:alpha val="40000"/>
            </a:schemeClr>
          </a:solidFill>
        </p:spPr>
        <p:txBody>
          <a:bodyPr rtlCol="0" anchor="ctr">
            <a:spAutoFit/>
          </a:bodyPr>
          <a:lstStyle/>
          <a:p>
            <a:pPr algn="ctr"/>
            <a:endParaRPr lang="de-DE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27800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ot="0" spcFirstLastPara="0" vertOverflow="overflow" horzOverflow="overflow" vert="horz" wrap="square" lIns="91440" tIns="5461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b="1" u="sng" dirty="0">
                <a:solidFill>
                  <a:schemeClr val="tx1"/>
                </a:solidFill>
              </a:rPr>
              <a:t>Wie aufwendig</a:t>
            </a:r>
            <a:r>
              <a:rPr lang="de-DE" u="sng" dirty="0">
                <a:solidFill>
                  <a:schemeClr val="tx1"/>
                </a:solidFill>
              </a:rPr>
              <a:t> </a:t>
            </a:r>
            <a:r>
              <a:rPr lang="de-DE" dirty="0"/>
              <a:t>ist das Jurastudium? (2)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6955773"/>
              </p:ext>
            </p:extLst>
          </p:nvPr>
        </p:nvGraphicFramePr>
        <p:xfrm>
          <a:off x="2495600" y="1412776"/>
          <a:ext cx="9505056" cy="4409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2495600" y="5920829"/>
            <a:ext cx="9505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2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BMBF, 11. Studierendensurvey, Berlin 2011, http://www.bmbf.de/pub/studiensituation_studentetische_orientierung_elf.pdf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B86FDAA-EC7C-4BEB-BA76-8E77682E4E8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495600" y="0"/>
            <a:ext cx="9696401" cy="364267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 b="1">
                <a:solidFill>
                  <a:schemeClr val="lt1"/>
                </a:solidFill>
                <a:latin typeface="+mn-lt"/>
              </a:rPr>
              <a:t>Welche Herausforderungen stellen sich?</a:t>
            </a:r>
            <a:endParaRPr lang="de-DE" sz="1767" b="1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6" name="Textfeld 5">
            <a:hlinkClick r:id="rId6" action="ppaction://hlinksldjump"/>
            <a:extLst>
              <a:ext uri="{FF2B5EF4-FFF2-40B4-BE49-F238E27FC236}">
                <a16:creationId xmlns:a16="http://schemas.microsoft.com/office/drawing/2014/main" id="{40654EF8-9099-427D-99C2-E486DC92A35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2793999"/>
            <a:ext cx="2222500" cy="419100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 anchorCtr="0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>
                <a:solidFill>
                  <a:schemeClr val="lt1"/>
                </a:solidFill>
                <a:latin typeface="+mn-lt"/>
              </a:rPr>
              <a:t>Herausforderungen</a:t>
            </a:r>
            <a:endParaRPr lang="de-DE" sz="1767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B5144CE-F0A9-4F9D-BA6F-3FD7659BE1E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3500" y="6096000"/>
            <a:ext cx="1549400" cy="419100"/>
          </a:xfrm>
          <a:prstGeom prst="rect">
            <a:avLst/>
          </a:prstGeom>
          <a:solidFill>
            <a:schemeClr val="dk2">
              <a:alpha val="40000"/>
            </a:schemeClr>
          </a:solidFill>
        </p:spPr>
        <p:txBody>
          <a:bodyPr rtlCol="0" anchor="ctr">
            <a:spAutoFit/>
          </a:bodyPr>
          <a:lstStyle/>
          <a:p>
            <a:pPr algn="ctr"/>
            <a:endParaRPr lang="de-DE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854052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ot="0" spcFirstLastPara="0" vertOverflow="overflow" horzOverflow="overflow" vert="horz" wrap="square" lIns="91440" tIns="5461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b="1" u="sng" dirty="0">
                <a:solidFill>
                  <a:schemeClr val="tx1"/>
                </a:solidFill>
              </a:rPr>
              <a:t>Wie aufwendig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dirty="0"/>
              <a:t>ist das Jurastudium? (3)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098173"/>
              </p:ext>
            </p:extLst>
          </p:nvPr>
        </p:nvGraphicFramePr>
        <p:xfrm>
          <a:off x="2495600" y="1740878"/>
          <a:ext cx="9361040" cy="4014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2767460" y="5920829"/>
            <a:ext cx="9361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2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BMBF, 11. Studierendensurvey, Berlin 2011, http://www.bmbf.de/pub/studiensituation_studentetische_orientierung_elf.pdf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2EF6FAC-9A14-4FE8-AA34-EBEB6F4EA7D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495600" y="0"/>
            <a:ext cx="9696401" cy="364267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 b="1">
                <a:solidFill>
                  <a:schemeClr val="lt1"/>
                </a:solidFill>
                <a:latin typeface="+mn-lt"/>
              </a:rPr>
              <a:t>Welche Herausforderungen stellen sich?</a:t>
            </a:r>
            <a:endParaRPr lang="de-DE" sz="1767" b="1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6" name="Textfeld 5">
            <a:hlinkClick r:id="rId6" action="ppaction://hlinksldjump"/>
            <a:extLst>
              <a:ext uri="{FF2B5EF4-FFF2-40B4-BE49-F238E27FC236}">
                <a16:creationId xmlns:a16="http://schemas.microsoft.com/office/drawing/2014/main" id="{D98512D1-E706-42B9-B2A7-5E8E1035797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2793999"/>
            <a:ext cx="2222500" cy="419100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 anchorCtr="0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>
                <a:solidFill>
                  <a:schemeClr val="lt1"/>
                </a:solidFill>
                <a:latin typeface="+mn-lt"/>
              </a:rPr>
              <a:t>Herausforderungen</a:t>
            </a:r>
            <a:endParaRPr lang="de-DE" sz="1767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BCB3931-4347-4D85-9318-AF24D2FB3CD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3500" y="6096000"/>
            <a:ext cx="1600200" cy="419100"/>
          </a:xfrm>
          <a:prstGeom prst="rect">
            <a:avLst/>
          </a:prstGeom>
          <a:solidFill>
            <a:schemeClr val="dk2">
              <a:alpha val="40000"/>
            </a:schemeClr>
          </a:solidFill>
        </p:spPr>
        <p:txBody>
          <a:bodyPr rtlCol="0" anchor="ctr">
            <a:spAutoFit/>
          </a:bodyPr>
          <a:lstStyle/>
          <a:p>
            <a:pPr algn="ctr"/>
            <a:endParaRPr lang="de-DE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3704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/>
              <a:t>1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Was versprechen wir uns von Videos?</a:t>
            </a:r>
            <a:endParaRPr lang="de-DE" dirty="0"/>
          </a:p>
        </p:txBody>
      </p:sp>
      <p:pic>
        <p:nvPicPr>
          <p:cNvPr id="17" name="Picture 2" descr="http://upload.wikimedia.org/wikipedia/commons/c/c2/Nuremberg_Funnel_-_ad_stamp_1910.jpg">
            <a:extLst>
              <a:ext uri="{FF2B5EF4-FFF2-40B4-BE49-F238E27FC236}">
                <a16:creationId xmlns:a16="http://schemas.microsoft.com/office/drawing/2014/main" id="{3BB74AF5-D31C-41E9-A383-FCD3FD381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819">
            <a:off x="9549333" y="3480682"/>
            <a:ext cx="1859334" cy="277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57737F2D-D16B-42CE-881E-A8678DAE692D}"/>
              </a:ext>
            </a:extLst>
          </p:cNvPr>
          <p:cNvSpPr/>
          <p:nvPr/>
        </p:nvSpPr>
        <p:spPr>
          <a:xfrm>
            <a:off x="3271516" y="6459615"/>
            <a:ext cx="88569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http://upload.wikimedia.org/wikipedia/commons/c/c2/Nuremberg_Funnel_-_ad_stamp_1910.jpg?download</a:t>
            </a:r>
          </a:p>
        </p:txBody>
      </p:sp>
      <p:sp>
        <p:nvSpPr>
          <p:cNvPr id="5" name="Textfeld 4">
            <a:hlinkClick r:id="rId6" action="ppaction://hlinksldjump"/>
            <a:extLst>
              <a:ext uri="{FF2B5EF4-FFF2-40B4-BE49-F238E27FC236}">
                <a16:creationId xmlns:a16="http://schemas.microsoft.com/office/drawing/2014/main" id="{1297CB23-8613-47C8-A0D8-28222DE24A9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1523999"/>
            <a:ext cx="2222500" cy="419100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 anchorCtr="0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>
                <a:solidFill>
                  <a:schemeClr val="lt1"/>
                </a:solidFill>
                <a:latin typeface="+mn-lt"/>
              </a:rPr>
              <a:t>Warum?</a:t>
            </a:r>
            <a:endParaRPr lang="de-DE" sz="1767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C78B75B-121E-44F9-8A09-2BA57E96352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3500" y="6096000"/>
            <a:ext cx="165100" cy="419100"/>
          </a:xfrm>
          <a:prstGeom prst="rect">
            <a:avLst/>
          </a:prstGeom>
          <a:solidFill>
            <a:schemeClr val="dk2">
              <a:alpha val="40000"/>
            </a:schemeClr>
          </a:solidFill>
        </p:spPr>
        <p:txBody>
          <a:bodyPr rtlCol="0" anchor="ctr">
            <a:spAutoFit/>
          </a:bodyPr>
          <a:lstStyle/>
          <a:p>
            <a:pPr algn="ctr"/>
            <a:endParaRPr lang="de-DE" sz="20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4659567"/>
      </p:ext>
    </p:extLst>
  </p:cSld>
  <p:clrMapOvr>
    <a:masterClrMapping/>
  </p:clrMapOvr>
  <p:transition spd="slow">
    <p:push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ot="0" spcFirstLastPara="0" vertOverflow="overflow" horzOverflow="overflow" vert="horz" wrap="square" lIns="108000" tIns="546100" rIns="108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dirty="0"/>
              <a:t>Wie sieht das </a:t>
            </a:r>
            <a:r>
              <a:rPr lang="de-DE" b="1" u="sng" dirty="0">
                <a:solidFill>
                  <a:schemeClr val="tx1"/>
                </a:solidFill>
              </a:rPr>
              <a:t>Kosten-Nutzen-Verhältnis</a:t>
            </a:r>
            <a:r>
              <a:rPr lang="de-DE" b="1" dirty="0">
                <a:solidFill>
                  <a:schemeClr val="tx1"/>
                </a:solidFill>
              </a:rPr>
              <a:t> </a:t>
            </a:r>
            <a:r>
              <a:rPr lang="de-DE" dirty="0"/>
              <a:t>bei E-Learning aus?</a:t>
            </a:r>
          </a:p>
        </p:txBody>
      </p:sp>
      <p:graphicFrame>
        <p:nvGraphicFramePr>
          <p:cNvPr id="9" name="Inhaltsplatzhalt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2528169"/>
              </p:ext>
            </p:extLst>
          </p:nvPr>
        </p:nvGraphicFramePr>
        <p:xfrm>
          <a:off x="7320136" y="1341439"/>
          <a:ext cx="4680520" cy="5400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Inhaltsplatzhalt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7178664"/>
              </p:ext>
            </p:extLst>
          </p:nvPr>
        </p:nvGraphicFramePr>
        <p:xfrm>
          <a:off x="2495600" y="1340769"/>
          <a:ext cx="4900784" cy="5400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17C5E610-8D1E-4742-9C75-3722E9D329E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495600" y="0"/>
            <a:ext cx="9696401" cy="364267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 b="1">
                <a:solidFill>
                  <a:schemeClr val="lt1"/>
                </a:solidFill>
                <a:latin typeface="+mn-lt"/>
              </a:rPr>
              <a:t>Welche Herausforderungen stellen sich?</a:t>
            </a:r>
            <a:endParaRPr lang="de-DE" sz="1767" b="1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Textfeld 3">
            <a:hlinkClick r:id="rId7" action="ppaction://hlinksldjump"/>
            <a:extLst>
              <a:ext uri="{FF2B5EF4-FFF2-40B4-BE49-F238E27FC236}">
                <a16:creationId xmlns:a16="http://schemas.microsoft.com/office/drawing/2014/main" id="{6D8C76D6-B2BB-45D2-A003-E678400E32A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2793999"/>
            <a:ext cx="2222500" cy="419100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 anchorCtr="0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>
                <a:solidFill>
                  <a:schemeClr val="lt1"/>
                </a:solidFill>
                <a:latin typeface="+mn-lt"/>
              </a:rPr>
              <a:t>Herausforderungen</a:t>
            </a:r>
            <a:endParaRPr lang="de-DE" sz="1767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44A3C41-DBFB-43AA-8BEB-359585896BA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3500" y="6096000"/>
            <a:ext cx="1663700" cy="419100"/>
          </a:xfrm>
          <a:prstGeom prst="rect">
            <a:avLst/>
          </a:prstGeom>
          <a:solidFill>
            <a:schemeClr val="dk2">
              <a:alpha val="40000"/>
            </a:schemeClr>
          </a:solidFill>
        </p:spPr>
        <p:txBody>
          <a:bodyPr rtlCol="0" anchor="ctr">
            <a:spAutoFit/>
          </a:bodyPr>
          <a:lstStyle/>
          <a:p>
            <a:pPr algn="ctr"/>
            <a:endParaRPr lang="de-DE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694293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ot="0" spcFirstLastPara="0" vertOverflow="overflow" horzOverflow="overflow" vert="horz" wrap="square" lIns="108000" tIns="546100" rIns="108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dirty="0"/>
              <a:t>Was macht E-Learning </a:t>
            </a:r>
            <a:r>
              <a:rPr lang="de-DE" b="1" u="sng" dirty="0">
                <a:solidFill>
                  <a:schemeClr val="tx1"/>
                </a:solidFill>
              </a:rPr>
              <a:t>teuer</a:t>
            </a:r>
            <a:r>
              <a:rPr lang="de-DE" dirty="0"/>
              <a:t>?</a:t>
            </a:r>
          </a:p>
        </p:txBody>
      </p:sp>
      <p:graphicFrame>
        <p:nvGraphicFramePr>
          <p:cNvPr id="13" name="Inhaltsplatzhalter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1767357"/>
              </p:ext>
            </p:extLst>
          </p:nvPr>
        </p:nvGraphicFramePr>
        <p:xfrm>
          <a:off x="2495600" y="1341439"/>
          <a:ext cx="9073008" cy="5400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88036C8E-C6CD-4E9F-B8A6-20C5C01510D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495600" y="0"/>
            <a:ext cx="9696401" cy="364267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 b="1">
                <a:solidFill>
                  <a:schemeClr val="lt1"/>
                </a:solidFill>
                <a:latin typeface="+mn-lt"/>
              </a:rPr>
              <a:t>Welche Herausforderungen stellen sich?</a:t>
            </a:r>
            <a:endParaRPr lang="de-DE" sz="1767" b="1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Textfeld 3">
            <a:hlinkClick r:id="rId6" action="ppaction://hlinksldjump"/>
            <a:extLst>
              <a:ext uri="{FF2B5EF4-FFF2-40B4-BE49-F238E27FC236}">
                <a16:creationId xmlns:a16="http://schemas.microsoft.com/office/drawing/2014/main" id="{26EBA8A4-3DD3-4B37-89FB-337E685BF2B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2793999"/>
            <a:ext cx="2222500" cy="419100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 anchorCtr="0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>
                <a:solidFill>
                  <a:schemeClr val="lt1"/>
                </a:solidFill>
                <a:latin typeface="+mn-lt"/>
              </a:rPr>
              <a:t>Herausforderungen</a:t>
            </a:r>
            <a:endParaRPr lang="de-DE" sz="1767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9544B84-7602-4702-8109-2BA7291AA09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3500" y="6096000"/>
            <a:ext cx="1714500" cy="419100"/>
          </a:xfrm>
          <a:prstGeom prst="rect">
            <a:avLst/>
          </a:prstGeom>
          <a:solidFill>
            <a:schemeClr val="dk2">
              <a:alpha val="40000"/>
            </a:schemeClr>
          </a:solidFill>
        </p:spPr>
        <p:txBody>
          <a:bodyPr rtlCol="0" anchor="ctr">
            <a:spAutoFit/>
          </a:bodyPr>
          <a:lstStyle/>
          <a:p>
            <a:pPr algn="ctr"/>
            <a:endParaRPr lang="de-DE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26319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ot="0" spcFirstLastPara="0" vertOverflow="overflow" horzOverflow="overflow" vert="horz" wrap="square" lIns="108000" tIns="546100" rIns="108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dirty="0"/>
              <a:t>Welche </a:t>
            </a:r>
            <a:r>
              <a:rPr lang="de-DE" b="1" u="sng" dirty="0">
                <a:solidFill>
                  <a:schemeClr val="tx1"/>
                </a:solidFill>
              </a:rPr>
              <a:t>Probleme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/>
              <a:t>stellen sich? (1)</a:t>
            </a: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600" y="1700808"/>
            <a:ext cx="5499493" cy="5400675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7595349" y="6088559"/>
            <a:ext cx="4572000" cy="769441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spcAft>
                <a:spcPts val="1200"/>
              </a:spcAft>
            </a:pPr>
            <a:r>
              <a:rPr lang="de-DE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Hohe Einstiegshürden </a:t>
            </a:r>
            <a:br>
              <a:rPr lang="de-DE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de-DE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(für Autoren &amp; Nutzer)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1D866D1-8071-4302-A544-6C4407B05AAA}"/>
              </a:ext>
            </a:extLst>
          </p:cNvPr>
          <p:cNvSpPr/>
          <p:nvPr/>
        </p:nvSpPr>
        <p:spPr>
          <a:xfrm>
            <a:off x="8569053" y="1885641"/>
            <a:ext cx="3024336" cy="43088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txBody>
          <a:bodyPr rtlCol="0" anchor="ctr">
            <a:spAutoFit/>
          </a:bodyPr>
          <a:lstStyle/>
          <a:p>
            <a:pPr algn="ctr"/>
            <a:r>
              <a:rPr lang="de-DE" sz="2200" dirty="0">
                <a:latin typeface="+mn-lt"/>
              </a:rPr>
              <a:t>Medienkompetenz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D3DD113D-6255-4491-8AE5-3BF90F703807}"/>
              </a:ext>
            </a:extLst>
          </p:cNvPr>
          <p:cNvSpPr/>
          <p:nvPr/>
        </p:nvSpPr>
        <p:spPr>
          <a:xfrm>
            <a:off x="8569053" y="2778861"/>
            <a:ext cx="3024336" cy="43088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txBody>
          <a:bodyPr rtlCol="0" anchor="ctr">
            <a:spAutoFit/>
          </a:bodyPr>
          <a:lstStyle/>
          <a:p>
            <a:pPr algn="ctr"/>
            <a:r>
              <a:rPr lang="de-DE" sz="2200" dirty="0">
                <a:latin typeface="+mn-lt"/>
              </a:rPr>
              <a:t>Drehbuch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7EF5153A-2419-4671-842E-55AFCD4DFA77}"/>
              </a:ext>
            </a:extLst>
          </p:cNvPr>
          <p:cNvSpPr/>
          <p:nvPr/>
        </p:nvSpPr>
        <p:spPr>
          <a:xfrm>
            <a:off x="8569053" y="3672081"/>
            <a:ext cx="3024336" cy="43088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txBody>
          <a:bodyPr rtlCol="0" anchor="ctr">
            <a:spAutoFit/>
          </a:bodyPr>
          <a:lstStyle/>
          <a:p>
            <a:pPr algn="ctr"/>
            <a:r>
              <a:rPr lang="de-DE" sz="2200" dirty="0">
                <a:latin typeface="+mn-lt"/>
              </a:rPr>
              <a:t>Produktion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79F5C116-67F2-4227-B7BB-A8CBEDB5E250}"/>
              </a:ext>
            </a:extLst>
          </p:cNvPr>
          <p:cNvSpPr/>
          <p:nvPr/>
        </p:nvSpPr>
        <p:spPr>
          <a:xfrm>
            <a:off x="8569053" y="4565302"/>
            <a:ext cx="3024336" cy="43088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txBody>
          <a:bodyPr rtlCol="0" anchor="ctr">
            <a:spAutoFit/>
          </a:bodyPr>
          <a:lstStyle/>
          <a:p>
            <a:pPr algn="ctr"/>
            <a:r>
              <a:rPr lang="de-DE" sz="2200" dirty="0">
                <a:latin typeface="+mn-lt"/>
              </a:rPr>
              <a:t>Nachbearbeitung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BA99833-D547-4E81-849E-C29EB5CE82D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495600" y="0"/>
            <a:ext cx="9696401" cy="364267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 b="1">
                <a:solidFill>
                  <a:schemeClr val="lt1"/>
                </a:solidFill>
                <a:latin typeface="+mn-lt"/>
              </a:rPr>
              <a:t>Welche Herausforderungen stellen sich?</a:t>
            </a:r>
            <a:endParaRPr lang="de-DE" sz="1767" b="1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Textfeld 3">
            <a:hlinkClick r:id="rId6" action="ppaction://hlinksldjump"/>
            <a:extLst>
              <a:ext uri="{FF2B5EF4-FFF2-40B4-BE49-F238E27FC236}">
                <a16:creationId xmlns:a16="http://schemas.microsoft.com/office/drawing/2014/main" id="{8C8DE4F9-546B-4117-8CC5-8AD49CEBFC3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2793999"/>
            <a:ext cx="2222500" cy="419100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 anchorCtr="0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>
                <a:solidFill>
                  <a:schemeClr val="lt1"/>
                </a:solidFill>
                <a:latin typeface="+mn-lt"/>
              </a:rPr>
              <a:t>Herausforderungen</a:t>
            </a:r>
            <a:endParaRPr lang="de-DE" sz="1767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E4E0F28-4104-491E-AE5E-286B29D75B2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3500" y="6096000"/>
            <a:ext cx="1778000" cy="419100"/>
          </a:xfrm>
          <a:prstGeom prst="rect">
            <a:avLst/>
          </a:prstGeom>
          <a:solidFill>
            <a:schemeClr val="dk2">
              <a:alpha val="40000"/>
            </a:schemeClr>
          </a:solidFill>
        </p:spPr>
        <p:txBody>
          <a:bodyPr rtlCol="0" anchor="ctr">
            <a:spAutoFit/>
          </a:bodyPr>
          <a:lstStyle/>
          <a:p>
            <a:pPr algn="ctr"/>
            <a:endParaRPr lang="de-DE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868852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ot="0" spcFirstLastPara="0" vertOverflow="overflow" horzOverflow="overflow" vert="horz" wrap="square" lIns="108000" tIns="546100" rIns="108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dirty="0"/>
              <a:t>Welche </a:t>
            </a:r>
            <a:r>
              <a:rPr lang="de-DE" b="1" u="sng" dirty="0">
                <a:solidFill>
                  <a:schemeClr val="tx1"/>
                </a:solidFill>
              </a:rPr>
              <a:t>Probleme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/>
              <a:t>stellen sich? (2)</a:t>
            </a:r>
          </a:p>
        </p:txBody>
      </p:sp>
      <p:pic>
        <p:nvPicPr>
          <p:cNvPr id="1026" name="Picture 2" descr="http://www.stereopoly.de/wp-content/uploads/2015/01/Facebook-logo-PSD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3833" y="2455159"/>
            <a:ext cx="5748677" cy="293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bose-gadget.gloto.com/images/YouTube-logo-full_color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5680" y="606625"/>
            <a:ext cx="4556908" cy="283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/>
          <p:cNvSpPr/>
          <p:nvPr/>
        </p:nvSpPr>
        <p:spPr>
          <a:xfrm>
            <a:off x="7602873" y="6130380"/>
            <a:ext cx="4572000" cy="769441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spcAft>
                <a:spcPts val="1200"/>
              </a:spcAft>
            </a:pPr>
            <a:r>
              <a:rPr lang="de-DE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Qualitätswettbewerb zum kommerziellen Internet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A5827BF-871E-4242-B745-33BFCAA820E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495600" y="0"/>
            <a:ext cx="9696401" cy="364267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 b="1">
                <a:solidFill>
                  <a:schemeClr val="lt1"/>
                </a:solidFill>
                <a:latin typeface="+mn-lt"/>
              </a:rPr>
              <a:t>Welche Herausforderungen stellen sich?</a:t>
            </a:r>
            <a:endParaRPr lang="de-DE" sz="1767" b="1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Textfeld 3">
            <a:hlinkClick r:id="rId7" action="ppaction://hlinksldjump"/>
            <a:extLst>
              <a:ext uri="{FF2B5EF4-FFF2-40B4-BE49-F238E27FC236}">
                <a16:creationId xmlns:a16="http://schemas.microsoft.com/office/drawing/2014/main" id="{BE0D7C55-3CB5-4BD1-B5A4-2DF739242DB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2793999"/>
            <a:ext cx="2222500" cy="419100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 anchorCtr="0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>
                <a:solidFill>
                  <a:schemeClr val="lt1"/>
                </a:solidFill>
                <a:latin typeface="+mn-lt"/>
              </a:rPr>
              <a:t>Herausforderungen</a:t>
            </a:r>
            <a:endParaRPr lang="de-DE" sz="1767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874CFCF-CF81-4422-AF5B-7F6607550A8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3500" y="6096000"/>
            <a:ext cx="1828800" cy="419100"/>
          </a:xfrm>
          <a:prstGeom prst="rect">
            <a:avLst/>
          </a:prstGeom>
          <a:solidFill>
            <a:schemeClr val="dk2">
              <a:alpha val="40000"/>
            </a:schemeClr>
          </a:solidFill>
        </p:spPr>
        <p:txBody>
          <a:bodyPr rtlCol="0" anchor="ctr">
            <a:spAutoFit/>
          </a:bodyPr>
          <a:lstStyle/>
          <a:p>
            <a:pPr algn="ctr"/>
            <a:endParaRPr lang="de-DE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67975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ot="0" spcFirstLastPara="0" vertOverflow="overflow" horzOverflow="overflow" vert="horz" wrap="square" lIns="108000" tIns="546100" rIns="108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dirty="0"/>
              <a:t>Welche </a:t>
            </a:r>
            <a:r>
              <a:rPr lang="de-DE" b="1" u="sng" dirty="0">
                <a:solidFill>
                  <a:schemeClr val="tx1"/>
                </a:solidFill>
              </a:rPr>
              <a:t>Probleme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/>
              <a:t>stellen sich? (3)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902"/>
          <a:stretch/>
        </p:blipFill>
        <p:spPr>
          <a:xfrm>
            <a:off x="3415224" y="1340769"/>
            <a:ext cx="4674704" cy="5517231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7824192" y="6237313"/>
            <a:ext cx="4391501" cy="613054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spcAft>
                <a:spcPts val="1200"/>
              </a:spcAft>
            </a:pPr>
            <a:r>
              <a:rPr lang="de-DE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„Not </a:t>
            </a:r>
            <a:r>
              <a:rPr lang="de-DE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invented</a:t>
            </a:r>
            <a:r>
              <a:rPr lang="de-DE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here“-Syndrom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D33460BD-FD55-4C82-AAF6-FB22BAEE5669}"/>
              </a:ext>
            </a:extLst>
          </p:cNvPr>
          <p:cNvSpPr/>
          <p:nvPr/>
        </p:nvSpPr>
        <p:spPr>
          <a:xfrm>
            <a:off x="8569053" y="1885641"/>
            <a:ext cx="3024336" cy="43088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txBody>
          <a:bodyPr rtlCol="0" anchor="ctr">
            <a:spAutoFit/>
          </a:bodyPr>
          <a:lstStyle/>
          <a:p>
            <a:pPr algn="ctr"/>
            <a:r>
              <a:rPr lang="de-DE" sz="2200" dirty="0">
                <a:latin typeface="+mn-lt"/>
              </a:rPr>
              <a:t>Schwerpunktsetzung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81BAAE3-E6EF-447F-AD22-5AD907791635}"/>
              </a:ext>
            </a:extLst>
          </p:cNvPr>
          <p:cNvSpPr/>
          <p:nvPr/>
        </p:nvSpPr>
        <p:spPr>
          <a:xfrm>
            <a:off x="8569053" y="2654460"/>
            <a:ext cx="3024336" cy="43088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txBody>
          <a:bodyPr rtlCol="0" anchor="ctr">
            <a:spAutoFit/>
          </a:bodyPr>
          <a:lstStyle/>
          <a:p>
            <a:pPr algn="ctr"/>
            <a:r>
              <a:rPr lang="de-DE" sz="2200" dirty="0">
                <a:latin typeface="+mn-lt"/>
              </a:rPr>
              <a:t>Stil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E038C16-3588-44FD-A4A0-1C9576F4C82F}"/>
              </a:ext>
            </a:extLst>
          </p:cNvPr>
          <p:cNvSpPr/>
          <p:nvPr/>
        </p:nvSpPr>
        <p:spPr>
          <a:xfrm>
            <a:off x="8569053" y="3358154"/>
            <a:ext cx="3024336" cy="43088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txBody>
          <a:bodyPr rtlCol="0" anchor="ctr">
            <a:spAutoFit/>
          </a:bodyPr>
          <a:lstStyle/>
          <a:p>
            <a:pPr algn="ctr"/>
            <a:r>
              <a:rPr lang="de-DE" sz="2200" dirty="0">
                <a:latin typeface="+mn-lt"/>
              </a:rPr>
              <a:t>Inhalt (Ansichten)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BF5F014-406A-41CC-B11C-1C5A5C5BF9C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495600" y="0"/>
            <a:ext cx="9696401" cy="364267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 b="1">
                <a:solidFill>
                  <a:schemeClr val="lt1"/>
                </a:solidFill>
                <a:latin typeface="+mn-lt"/>
              </a:rPr>
              <a:t>Welche Herausforderungen stellen sich?</a:t>
            </a:r>
            <a:endParaRPr lang="de-DE" sz="1767" b="1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Textfeld 3">
            <a:hlinkClick r:id="rId6" action="ppaction://hlinksldjump"/>
            <a:extLst>
              <a:ext uri="{FF2B5EF4-FFF2-40B4-BE49-F238E27FC236}">
                <a16:creationId xmlns:a16="http://schemas.microsoft.com/office/drawing/2014/main" id="{B55758A8-8C80-491A-85FE-C93DC3C149B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2793999"/>
            <a:ext cx="2222500" cy="419100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 anchorCtr="0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>
                <a:solidFill>
                  <a:schemeClr val="lt1"/>
                </a:solidFill>
                <a:latin typeface="+mn-lt"/>
              </a:rPr>
              <a:t>Herausforderungen</a:t>
            </a:r>
            <a:endParaRPr lang="de-DE" sz="1767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41934C9-7D11-4F25-8A0E-C19560865FC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3500" y="6096000"/>
            <a:ext cx="1879600" cy="419100"/>
          </a:xfrm>
          <a:prstGeom prst="rect">
            <a:avLst/>
          </a:prstGeom>
          <a:solidFill>
            <a:schemeClr val="dk2">
              <a:alpha val="40000"/>
            </a:schemeClr>
          </a:solidFill>
        </p:spPr>
        <p:txBody>
          <a:bodyPr rtlCol="0" anchor="ctr">
            <a:spAutoFit/>
          </a:bodyPr>
          <a:lstStyle/>
          <a:p>
            <a:pPr algn="ctr"/>
            <a:endParaRPr lang="de-DE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002371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ot="0" spcFirstLastPara="0" vertOverflow="overflow" horzOverflow="overflow" vert="horz" wrap="square" lIns="108000" tIns="546100" rIns="108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dirty="0"/>
              <a:t>Welche </a:t>
            </a:r>
            <a:r>
              <a:rPr lang="de-DE" b="1" u="sng" dirty="0">
                <a:solidFill>
                  <a:schemeClr val="tx1"/>
                </a:solidFill>
              </a:rPr>
              <a:t>Probleme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/>
              <a:t>stellen sich? (4)</a:t>
            </a: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574" b="28036"/>
          <a:stretch/>
        </p:blipFill>
        <p:spPr>
          <a:xfrm>
            <a:off x="2927648" y="1278546"/>
            <a:ext cx="9264352" cy="5579454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5724368" y="6130380"/>
            <a:ext cx="6467632" cy="769441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spcAft>
                <a:spcPts val="1200"/>
              </a:spcAft>
            </a:pPr>
            <a:r>
              <a:rPr lang="de-DE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Fehlannahme „Create once – Reuse </a:t>
            </a:r>
            <a:r>
              <a:rPr lang="de-DE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forever</a:t>
            </a:r>
            <a:r>
              <a:rPr lang="de-DE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“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86F8137-9845-4454-A1E7-6753E242BE9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495600" y="0"/>
            <a:ext cx="9696401" cy="364267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 b="1">
                <a:solidFill>
                  <a:schemeClr val="lt1"/>
                </a:solidFill>
                <a:latin typeface="+mn-lt"/>
              </a:rPr>
              <a:t>Welche Herausforderungen stellen sich?</a:t>
            </a:r>
            <a:endParaRPr lang="de-DE" sz="1767" b="1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Textfeld 3">
            <a:hlinkClick r:id="rId6" action="ppaction://hlinksldjump"/>
            <a:extLst>
              <a:ext uri="{FF2B5EF4-FFF2-40B4-BE49-F238E27FC236}">
                <a16:creationId xmlns:a16="http://schemas.microsoft.com/office/drawing/2014/main" id="{D597D88A-B89F-44A9-AB4B-4325BF65B76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2793999"/>
            <a:ext cx="2222500" cy="419100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 anchorCtr="0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>
                <a:solidFill>
                  <a:schemeClr val="lt1"/>
                </a:solidFill>
                <a:latin typeface="+mn-lt"/>
              </a:rPr>
              <a:t>Herausforderungen</a:t>
            </a:r>
            <a:endParaRPr lang="de-DE" sz="1767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04AD0D3-59E7-43A7-A3D9-7CBE18B46BB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3500" y="6096000"/>
            <a:ext cx="1943100" cy="419100"/>
          </a:xfrm>
          <a:prstGeom prst="rect">
            <a:avLst/>
          </a:prstGeom>
          <a:solidFill>
            <a:schemeClr val="dk2">
              <a:alpha val="40000"/>
            </a:schemeClr>
          </a:solidFill>
        </p:spPr>
        <p:txBody>
          <a:bodyPr rtlCol="0" anchor="ctr">
            <a:spAutoFit/>
          </a:bodyPr>
          <a:lstStyle/>
          <a:p>
            <a:pPr algn="ctr"/>
            <a:endParaRPr lang="de-DE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3864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9B377AA-69C7-4325-A499-917B5597DD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/>
              <a:t>4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42EA80D-631B-4415-91CE-72A3B4C675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C8055C7-CC47-4478-AF48-43985C196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Was ist zu tun?</a:t>
            </a:r>
          </a:p>
        </p:txBody>
      </p:sp>
      <p:sp>
        <p:nvSpPr>
          <p:cNvPr id="5" name="Textfeld 4">
            <a:hlinkClick r:id="rId5" action="ppaction://hlinksldjump"/>
            <a:extLst>
              <a:ext uri="{FF2B5EF4-FFF2-40B4-BE49-F238E27FC236}">
                <a16:creationId xmlns:a16="http://schemas.microsoft.com/office/drawing/2014/main" id="{C9ED53D8-710A-4DA3-8DA8-8C3949B171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3428999"/>
            <a:ext cx="2222500" cy="419100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 anchorCtr="0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>
                <a:solidFill>
                  <a:schemeClr val="lt1"/>
                </a:solidFill>
                <a:latin typeface="+mn-lt"/>
              </a:rPr>
              <a:t>Perspektiven</a:t>
            </a:r>
            <a:endParaRPr lang="de-DE" sz="1767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B63DF7F-E291-448D-8EAC-F37317F7058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3500" y="6096000"/>
            <a:ext cx="1993900" cy="419100"/>
          </a:xfrm>
          <a:prstGeom prst="rect">
            <a:avLst/>
          </a:prstGeom>
          <a:solidFill>
            <a:schemeClr val="dk2">
              <a:alpha val="40000"/>
            </a:schemeClr>
          </a:solidFill>
        </p:spPr>
        <p:txBody>
          <a:bodyPr rtlCol="0" anchor="ctr">
            <a:spAutoFit/>
          </a:bodyPr>
          <a:lstStyle/>
          <a:p>
            <a:pPr algn="ctr"/>
            <a:endParaRPr lang="de-DE" sz="20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7966053"/>
      </p:ext>
    </p:extLst>
  </p:cSld>
  <p:clrMapOvr>
    <a:masterClrMapping/>
  </p:clrMapOvr>
  <p:transition spd="slow">
    <p:push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245" b="30961"/>
          <a:stretch/>
        </p:blipFill>
        <p:spPr>
          <a:xfrm>
            <a:off x="2483128" y="374137"/>
            <a:ext cx="9710442" cy="648386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ot="0" spcFirstLastPara="0" vertOverflow="overflow" horzOverflow="overflow" vert="horz" wrap="square" lIns="108000" tIns="546100" rIns="108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dirty="0"/>
              <a:t>Was </a:t>
            </a:r>
            <a:r>
              <a:rPr lang="de-DE" b="1" u="sng" dirty="0">
                <a:solidFill>
                  <a:schemeClr val="tx1"/>
                </a:solidFill>
              </a:rPr>
              <a:t>braucht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/>
              <a:t>gutes E-Learning? (1)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4A5A20FB-4EE7-4179-82F7-FDF284C85215}"/>
              </a:ext>
            </a:extLst>
          </p:cNvPr>
          <p:cNvSpPr/>
          <p:nvPr/>
        </p:nvSpPr>
        <p:spPr>
          <a:xfrm>
            <a:off x="6647384" y="6411724"/>
            <a:ext cx="5544616" cy="43088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rtlCol="0" anchor="ctr">
            <a:spAutoFit/>
          </a:bodyPr>
          <a:lstStyle/>
          <a:p>
            <a:pPr algn="ctr"/>
            <a:r>
              <a:rPr lang="de-DE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Gute Werkzeuge (schnell und einfach)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87222CF-EC6C-4800-87F3-F0B1033CA96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495600" y="0"/>
            <a:ext cx="9696401" cy="364267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 b="1">
                <a:solidFill>
                  <a:schemeClr val="lt1"/>
                </a:solidFill>
                <a:latin typeface="+mn-lt"/>
              </a:rPr>
              <a:t>Was ist zu tun?</a:t>
            </a:r>
            <a:endParaRPr lang="de-DE" sz="1767" b="1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Textfeld 3">
            <a:hlinkClick r:id="rId6" action="ppaction://hlinksldjump"/>
            <a:extLst>
              <a:ext uri="{FF2B5EF4-FFF2-40B4-BE49-F238E27FC236}">
                <a16:creationId xmlns:a16="http://schemas.microsoft.com/office/drawing/2014/main" id="{D9F34F6A-0381-48F5-BE9A-F7638696B14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3428999"/>
            <a:ext cx="2222500" cy="419100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 anchorCtr="0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>
                <a:solidFill>
                  <a:schemeClr val="lt1"/>
                </a:solidFill>
                <a:latin typeface="+mn-lt"/>
              </a:rPr>
              <a:t>Perspektiven</a:t>
            </a:r>
            <a:endParaRPr lang="de-DE" sz="1767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831E2EF-D7BF-47D5-A7AD-221FA9E61DA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3500" y="6096000"/>
            <a:ext cx="2044700" cy="419100"/>
          </a:xfrm>
          <a:prstGeom prst="rect">
            <a:avLst/>
          </a:prstGeom>
          <a:solidFill>
            <a:schemeClr val="dk2">
              <a:alpha val="40000"/>
            </a:schemeClr>
          </a:solidFill>
        </p:spPr>
        <p:txBody>
          <a:bodyPr rtlCol="0" anchor="ctr">
            <a:spAutoFit/>
          </a:bodyPr>
          <a:lstStyle/>
          <a:p>
            <a:pPr algn="ctr"/>
            <a:endParaRPr lang="de-DE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83233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ot="0" spcFirstLastPara="0" vertOverflow="overflow" horzOverflow="overflow" vert="horz" wrap="square" lIns="108000" tIns="546100" rIns="108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dirty="0"/>
              <a:t>Was </a:t>
            </a:r>
            <a:r>
              <a:rPr lang="de-DE" b="1" u="sng" dirty="0">
                <a:solidFill>
                  <a:schemeClr val="tx1"/>
                </a:solidFill>
              </a:rPr>
              <a:t>braucht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/>
              <a:t>gutes E-Learning? (2)</a:t>
            </a: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" t="7045" r="-7" b="12804"/>
          <a:stretch/>
        </p:blipFill>
        <p:spPr>
          <a:xfrm>
            <a:off x="2495600" y="1233444"/>
            <a:ext cx="9696400" cy="5624556"/>
          </a:xfrm>
          <a:prstGeom prst="rect">
            <a:avLst/>
          </a:prstGeom>
        </p:spPr>
      </p:pic>
      <p:sp>
        <p:nvSpPr>
          <p:cNvPr id="8" name="Inhaltsplatzhalter 2"/>
          <p:cNvSpPr txBox="1">
            <a:spLocks/>
          </p:cNvSpPr>
          <p:nvPr/>
        </p:nvSpPr>
        <p:spPr>
          <a:xfrm>
            <a:off x="7032104" y="6246966"/>
            <a:ext cx="5118463" cy="576064"/>
          </a:xfrm>
          <a:prstGeom prst="rect">
            <a:avLst/>
          </a:prstGeom>
          <a:solidFill>
            <a:srgbClr val="1257D6">
              <a:alpha val="50196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 lang="de-DE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 lang="de-DE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 lang="de-DE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 lang="de-DE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 lang="de-DE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Wiederverwertbarkeit / Erweiterbarkeit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3650C20-BFF1-49B9-B57C-E7FC636C688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495600" y="0"/>
            <a:ext cx="9696401" cy="364267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 b="1">
                <a:solidFill>
                  <a:schemeClr val="lt1"/>
                </a:solidFill>
                <a:latin typeface="+mn-lt"/>
              </a:rPr>
              <a:t>Was ist zu tun?</a:t>
            </a:r>
            <a:endParaRPr lang="de-DE" sz="1767" b="1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Textfeld 3">
            <a:hlinkClick r:id="rId6" action="ppaction://hlinksldjump"/>
            <a:extLst>
              <a:ext uri="{FF2B5EF4-FFF2-40B4-BE49-F238E27FC236}">
                <a16:creationId xmlns:a16="http://schemas.microsoft.com/office/drawing/2014/main" id="{8D2039E0-5093-47AB-9D3D-CDC338C732E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3428999"/>
            <a:ext cx="2222500" cy="419100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 anchorCtr="0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>
                <a:solidFill>
                  <a:schemeClr val="lt1"/>
                </a:solidFill>
                <a:latin typeface="+mn-lt"/>
              </a:rPr>
              <a:t>Perspektiven</a:t>
            </a:r>
            <a:endParaRPr lang="de-DE" sz="1767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CCB8751-D209-4E1C-99C4-2B8D18B1EFA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3500" y="6096000"/>
            <a:ext cx="2108200" cy="419100"/>
          </a:xfrm>
          <a:prstGeom prst="rect">
            <a:avLst/>
          </a:prstGeom>
          <a:solidFill>
            <a:schemeClr val="dk2">
              <a:alpha val="40000"/>
            </a:schemeClr>
          </a:solidFill>
        </p:spPr>
        <p:txBody>
          <a:bodyPr rtlCol="0" anchor="ctr">
            <a:spAutoFit/>
          </a:bodyPr>
          <a:lstStyle/>
          <a:p>
            <a:pPr algn="ctr"/>
            <a:endParaRPr lang="de-DE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07995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ot="0" spcFirstLastPara="0" vertOverflow="overflow" horzOverflow="overflow" vert="horz" wrap="square" lIns="108000" tIns="546100" rIns="108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dirty="0"/>
              <a:t>Was </a:t>
            </a:r>
            <a:r>
              <a:rPr lang="de-DE" b="1" u="sng" dirty="0">
                <a:solidFill>
                  <a:schemeClr val="tx1"/>
                </a:solidFill>
              </a:rPr>
              <a:t>braucht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/>
              <a:t>gutes E-Learning? (3)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81" t="19542" r="14560" b="12467"/>
          <a:stretch/>
        </p:blipFill>
        <p:spPr>
          <a:xfrm>
            <a:off x="2510566" y="1340768"/>
            <a:ext cx="9696401" cy="5517232"/>
          </a:xfrm>
          <a:prstGeom prst="rect">
            <a:avLst/>
          </a:prstGeom>
        </p:spPr>
      </p:pic>
      <p:sp>
        <p:nvSpPr>
          <p:cNvPr id="8" name="Inhaltsplatzhalter 2"/>
          <p:cNvSpPr txBox="1">
            <a:spLocks/>
          </p:cNvSpPr>
          <p:nvPr/>
        </p:nvSpPr>
        <p:spPr>
          <a:xfrm>
            <a:off x="7901297" y="6296001"/>
            <a:ext cx="4320481" cy="576064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 lang="de-DE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 lang="de-DE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 lang="de-DE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 lang="de-DE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 lang="de-DE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Möglichst großer Nutzerkreis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7E35E0C-3937-4F5E-B975-5B2DCB7558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495600" y="0"/>
            <a:ext cx="9696401" cy="364267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 b="1">
                <a:solidFill>
                  <a:schemeClr val="lt1"/>
                </a:solidFill>
                <a:latin typeface="+mn-lt"/>
              </a:rPr>
              <a:t>Was ist zu tun?</a:t>
            </a:r>
            <a:endParaRPr lang="de-DE" sz="1767" b="1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Textfeld 3">
            <a:hlinkClick r:id="rId6" action="ppaction://hlinksldjump"/>
            <a:extLst>
              <a:ext uri="{FF2B5EF4-FFF2-40B4-BE49-F238E27FC236}">
                <a16:creationId xmlns:a16="http://schemas.microsoft.com/office/drawing/2014/main" id="{AC352C01-4A46-44B1-B2F2-046B9BA931C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3428999"/>
            <a:ext cx="2222500" cy="419100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 anchorCtr="0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>
                <a:solidFill>
                  <a:schemeClr val="lt1"/>
                </a:solidFill>
                <a:latin typeface="+mn-lt"/>
              </a:rPr>
              <a:t>Perspektiven</a:t>
            </a:r>
            <a:endParaRPr lang="de-DE" sz="1767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DD4FD66-BF1A-4BEF-9233-302478F1C54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3500" y="6096000"/>
            <a:ext cx="2159000" cy="419100"/>
          </a:xfrm>
          <a:prstGeom prst="rect">
            <a:avLst/>
          </a:prstGeom>
          <a:solidFill>
            <a:schemeClr val="dk2">
              <a:alpha val="40000"/>
            </a:schemeClr>
          </a:solidFill>
        </p:spPr>
        <p:txBody>
          <a:bodyPr rtlCol="0" anchor="ctr">
            <a:spAutoFit/>
          </a:bodyPr>
          <a:lstStyle/>
          <a:p>
            <a:pPr algn="ctr"/>
            <a:endParaRPr lang="de-DE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67617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1" name="Inhaltsplatzhalter 13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7649793"/>
              </p:ext>
            </p:extLst>
          </p:nvPr>
        </p:nvGraphicFramePr>
        <p:xfrm>
          <a:off x="2495600" y="1341439"/>
          <a:ext cx="9433048" cy="5400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ot="0" spcFirstLastPara="0" vertOverflow="overflow" horzOverflow="overflow" vert="horz" wrap="square" lIns="108000" tIns="546100" rIns="108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b="1" u="sng" dirty="0">
                <a:solidFill>
                  <a:schemeClr val="tx1"/>
                </a:solidFill>
              </a:rPr>
              <a:t>Welches E-Learning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dirty="0"/>
              <a:t>wollen die Studierenden?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DBB57FE-CFE2-4B9F-86EA-3350673832E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495600" y="0"/>
            <a:ext cx="9696401" cy="364267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 b="1">
                <a:solidFill>
                  <a:schemeClr val="lt1"/>
                </a:solidFill>
                <a:latin typeface="+mn-lt"/>
              </a:rPr>
              <a:t>Was versprechen wir uns von Videos?</a:t>
            </a:r>
            <a:endParaRPr lang="de-DE" sz="1767" b="1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Textfeld 3">
            <a:hlinkClick r:id="rId6" action="ppaction://hlinksldjump"/>
            <a:extLst>
              <a:ext uri="{FF2B5EF4-FFF2-40B4-BE49-F238E27FC236}">
                <a16:creationId xmlns:a16="http://schemas.microsoft.com/office/drawing/2014/main" id="{DBB61CCC-AE31-4237-977A-16D7F64123F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1523999"/>
            <a:ext cx="2222500" cy="419100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 anchorCtr="0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>
                <a:solidFill>
                  <a:schemeClr val="lt1"/>
                </a:solidFill>
                <a:latin typeface="+mn-lt"/>
              </a:rPr>
              <a:t>Warum?</a:t>
            </a:r>
            <a:endParaRPr lang="de-DE" sz="1767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8043BB7-78BC-4486-8437-D624AA94731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3500" y="6096000"/>
            <a:ext cx="215900" cy="419100"/>
          </a:xfrm>
          <a:prstGeom prst="rect">
            <a:avLst/>
          </a:prstGeom>
          <a:solidFill>
            <a:schemeClr val="dk2">
              <a:alpha val="40000"/>
            </a:schemeClr>
          </a:solidFill>
        </p:spPr>
        <p:txBody>
          <a:bodyPr rtlCol="0" anchor="ctr">
            <a:spAutoFit/>
          </a:bodyPr>
          <a:lstStyle/>
          <a:p>
            <a:pPr algn="ctr"/>
            <a:endParaRPr lang="de-DE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17940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ot="0" spcFirstLastPara="0" vertOverflow="overflow" horzOverflow="overflow" vert="horz" wrap="square" lIns="108000" tIns="546100" rIns="108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dirty="0"/>
              <a:t>Was </a:t>
            </a:r>
            <a:r>
              <a:rPr lang="de-DE" b="1" u="sng" dirty="0">
                <a:solidFill>
                  <a:schemeClr val="tx1"/>
                </a:solidFill>
              </a:rPr>
              <a:t>braucht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/>
              <a:t>gutes E-Learning? (4)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08" t="5409" r="6727" b="9790"/>
          <a:stretch/>
        </p:blipFill>
        <p:spPr>
          <a:xfrm>
            <a:off x="2495600" y="1253638"/>
            <a:ext cx="9696400" cy="5623918"/>
          </a:xfrm>
          <a:prstGeom prst="rect">
            <a:avLst/>
          </a:prstGeom>
        </p:spPr>
      </p:pic>
      <p:sp>
        <p:nvSpPr>
          <p:cNvPr id="8" name="Inhaltsplatzhalter 2"/>
          <p:cNvSpPr txBox="1">
            <a:spLocks/>
          </p:cNvSpPr>
          <p:nvPr/>
        </p:nvSpPr>
        <p:spPr>
          <a:xfrm>
            <a:off x="8904311" y="6301492"/>
            <a:ext cx="3280393" cy="576064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 lang="de-DE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 lang="de-DE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 lang="de-DE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 lang="de-DE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 lang="de-DE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Experimentierfreudigkeit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A9D0F64-28DE-49F9-8E93-BD3001DD27B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495600" y="0"/>
            <a:ext cx="9696401" cy="364267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 b="1">
                <a:solidFill>
                  <a:schemeClr val="lt1"/>
                </a:solidFill>
                <a:latin typeface="+mn-lt"/>
              </a:rPr>
              <a:t>Was ist zu tun?</a:t>
            </a:r>
            <a:endParaRPr lang="de-DE" sz="1767" b="1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Textfeld 3">
            <a:hlinkClick r:id="rId6" action="ppaction://hlinksldjump"/>
            <a:extLst>
              <a:ext uri="{FF2B5EF4-FFF2-40B4-BE49-F238E27FC236}">
                <a16:creationId xmlns:a16="http://schemas.microsoft.com/office/drawing/2014/main" id="{E1477845-337A-4C9A-A6A4-8A9389C5A9C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3428999"/>
            <a:ext cx="2222500" cy="419100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 anchorCtr="0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>
                <a:solidFill>
                  <a:schemeClr val="lt1"/>
                </a:solidFill>
                <a:latin typeface="+mn-lt"/>
              </a:rPr>
              <a:t>Perspektiven</a:t>
            </a:r>
            <a:endParaRPr lang="de-DE" sz="1767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CD2ED7A7-09D9-4687-B2BE-3C3B83F91E5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3500" y="6096000"/>
            <a:ext cx="2222500" cy="419100"/>
          </a:xfrm>
          <a:prstGeom prst="rect">
            <a:avLst/>
          </a:prstGeom>
          <a:solidFill>
            <a:schemeClr val="dk2">
              <a:alpha val="40000"/>
            </a:schemeClr>
          </a:solidFill>
        </p:spPr>
        <p:txBody>
          <a:bodyPr rtlCol="0" anchor="ctr">
            <a:spAutoFit/>
          </a:bodyPr>
          <a:lstStyle/>
          <a:p>
            <a:pPr algn="ctr"/>
            <a:endParaRPr lang="de-DE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65673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90406A49-8CC4-4854-B60D-B9837198A7E4}"/>
              </a:ext>
            </a:extLst>
          </p:cNvPr>
          <p:cNvSpPr/>
          <p:nvPr/>
        </p:nvSpPr>
        <p:spPr>
          <a:xfrm>
            <a:off x="2495600" y="2195132"/>
            <a:ext cx="9552467" cy="612720"/>
          </a:xfrm>
          <a:custGeom>
            <a:avLst/>
            <a:gdLst>
              <a:gd name="connsiteX0" fmla="*/ 0 w 9552467"/>
              <a:gd name="connsiteY0" fmla="*/ 0 h 612720"/>
              <a:gd name="connsiteX1" fmla="*/ 9552467 w 9552467"/>
              <a:gd name="connsiteY1" fmla="*/ 0 h 612720"/>
              <a:gd name="connsiteX2" fmla="*/ 9552467 w 9552467"/>
              <a:gd name="connsiteY2" fmla="*/ 612720 h 612720"/>
              <a:gd name="connsiteX3" fmla="*/ 0 w 9552467"/>
              <a:gd name="connsiteY3" fmla="*/ 612720 h 612720"/>
              <a:gd name="connsiteX4" fmla="*/ 0 w 9552467"/>
              <a:gd name="connsiteY4" fmla="*/ 0 h 61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2467" h="612720">
                <a:moveTo>
                  <a:pt x="0" y="0"/>
                </a:moveTo>
                <a:lnTo>
                  <a:pt x="9552467" y="0"/>
                </a:lnTo>
                <a:lnTo>
                  <a:pt x="9552467" y="612720"/>
                </a:lnTo>
                <a:lnTo>
                  <a:pt x="0" y="6127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3291" tIns="27940" rIns="156464" bIns="27940" numCol="1" spcCol="1270" anchor="t" anchorCtr="0">
            <a:noAutofit/>
          </a:bodyPr>
          <a:lstStyle/>
          <a:p>
            <a:pPr marL="0" lvl="1" algn="ctr" defTabSz="9779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de-DE" sz="2200" i="1" kern="1200" dirty="0"/>
              <a:t>Entlastung der Präsenzlehre (Mehr Raum für Dialog)</a:t>
            </a: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0CCBE7BF-42A4-44B6-946D-EBF3AB029372}"/>
              </a:ext>
            </a:extLst>
          </p:cNvPr>
          <p:cNvSpPr/>
          <p:nvPr/>
        </p:nvSpPr>
        <p:spPr>
          <a:xfrm>
            <a:off x="2495600" y="3500493"/>
            <a:ext cx="9552467" cy="612720"/>
          </a:xfrm>
          <a:custGeom>
            <a:avLst/>
            <a:gdLst>
              <a:gd name="connsiteX0" fmla="*/ 0 w 9552467"/>
              <a:gd name="connsiteY0" fmla="*/ 0 h 612720"/>
              <a:gd name="connsiteX1" fmla="*/ 9552467 w 9552467"/>
              <a:gd name="connsiteY1" fmla="*/ 0 h 612720"/>
              <a:gd name="connsiteX2" fmla="*/ 9552467 w 9552467"/>
              <a:gd name="connsiteY2" fmla="*/ 612720 h 612720"/>
              <a:gd name="connsiteX3" fmla="*/ 0 w 9552467"/>
              <a:gd name="connsiteY3" fmla="*/ 612720 h 612720"/>
              <a:gd name="connsiteX4" fmla="*/ 0 w 9552467"/>
              <a:gd name="connsiteY4" fmla="*/ 0 h 61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2467" h="612720">
                <a:moveTo>
                  <a:pt x="0" y="0"/>
                </a:moveTo>
                <a:lnTo>
                  <a:pt x="9552467" y="0"/>
                </a:lnTo>
                <a:lnTo>
                  <a:pt x="9552467" y="612720"/>
                </a:lnTo>
                <a:lnTo>
                  <a:pt x="0" y="6127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3291" tIns="27940" rIns="156464" bIns="27940" numCol="1" spcCol="1270" anchor="t" anchorCtr="0">
            <a:noAutofit/>
          </a:bodyPr>
          <a:lstStyle/>
          <a:p>
            <a:pPr marL="0" lvl="1" algn="ctr" defTabSz="9779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de-DE" sz="2200" i="1" kern="1200" dirty="0"/>
              <a:t>Höhere emotionale Verknüpfung = bessere Verarbeitung</a:t>
            </a:r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7F7894E6-E20C-4721-A3CC-4D85941C4E20}"/>
              </a:ext>
            </a:extLst>
          </p:cNvPr>
          <p:cNvSpPr/>
          <p:nvPr/>
        </p:nvSpPr>
        <p:spPr>
          <a:xfrm>
            <a:off x="2495600" y="4805853"/>
            <a:ext cx="9552467" cy="612720"/>
          </a:xfrm>
          <a:custGeom>
            <a:avLst/>
            <a:gdLst>
              <a:gd name="connsiteX0" fmla="*/ 0 w 9552467"/>
              <a:gd name="connsiteY0" fmla="*/ 0 h 612720"/>
              <a:gd name="connsiteX1" fmla="*/ 9552467 w 9552467"/>
              <a:gd name="connsiteY1" fmla="*/ 0 h 612720"/>
              <a:gd name="connsiteX2" fmla="*/ 9552467 w 9552467"/>
              <a:gd name="connsiteY2" fmla="*/ 612720 h 612720"/>
              <a:gd name="connsiteX3" fmla="*/ 0 w 9552467"/>
              <a:gd name="connsiteY3" fmla="*/ 612720 h 612720"/>
              <a:gd name="connsiteX4" fmla="*/ 0 w 9552467"/>
              <a:gd name="connsiteY4" fmla="*/ 0 h 61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2467" h="612720">
                <a:moveTo>
                  <a:pt x="0" y="0"/>
                </a:moveTo>
                <a:lnTo>
                  <a:pt x="9552467" y="0"/>
                </a:lnTo>
                <a:lnTo>
                  <a:pt x="9552467" y="612720"/>
                </a:lnTo>
                <a:lnTo>
                  <a:pt x="0" y="6127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3291" tIns="27940" rIns="156464" bIns="27940" numCol="1" spcCol="1270" anchor="t" anchorCtr="0">
            <a:noAutofit/>
          </a:bodyPr>
          <a:lstStyle/>
          <a:p>
            <a:pPr marL="0" lvl="1" algn="ctr" defTabSz="9779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de-DE" sz="2200" i="1" kern="1200" dirty="0"/>
              <a:t>Schrittweise Verdeutlichung von Strukturen</a:t>
            </a:r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28E3EB63-4410-47EA-BF9C-B47804EDA69C}"/>
              </a:ext>
            </a:extLst>
          </p:cNvPr>
          <p:cNvSpPr/>
          <p:nvPr/>
        </p:nvSpPr>
        <p:spPr>
          <a:xfrm>
            <a:off x="2495600" y="6111213"/>
            <a:ext cx="9552467" cy="612720"/>
          </a:xfrm>
          <a:custGeom>
            <a:avLst/>
            <a:gdLst>
              <a:gd name="connsiteX0" fmla="*/ 0 w 9552467"/>
              <a:gd name="connsiteY0" fmla="*/ 0 h 612720"/>
              <a:gd name="connsiteX1" fmla="*/ 9552467 w 9552467"/>
              <a:gd name="connsiteY1" fmla="*/ 0 h 612720"/>
              <a:gd name="connsiteX2" fmla="*/ 9552467 w 9552467"/>
              <a:gd name="connsiteY2" fmla="*/ 612720 h 612720"/>
              <a:gd name="connsiteX3" fmla="*/ 0 w 9552467"/>
              <a:gd name="connsiteY3" fmla="*/ 612720 h 612720"/>
              <a:gd name="connsiteX4" fmla="*/ 0 w 9552467"/>
              <a:gd name="connsiteY4" fmla="*/ 0 h 61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2467" h="612720">
                <a:moveTo>
                  <a:pt x="0" y="0"/>
                </a:moveTo>
                <a:lnTo>
                  <a:pt x="9552467" y="0"/>
                </a:lnTo>
                <a:lnTo>
                  <a:pt x="9552467" y="612720"/>
                </a:lnTo>
                <a:lnTo>
                  <a:pt x="0" y="6127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3291" tIns="27940" rIns="156464" bIns="27940" numCol="1" spcCol="1270" anchor="t" anchorCtr="0">
            <a:noAutofit/>
          </a:bodyPr>
          <a:lstStyle/>
          <a:p>
            <a:pPr marL="0" lvl="1" algn="ctr" defTabSz="9779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de-DE" sz="2200" i="1" kern="1200" dirty="0"/>
              <a:t>Räumliche / Zeitliche Lösung von der Präsenzlehre </a:t>
            </a:r>
            <a:r>
              <a:rPr lang="de-DE" sz="2200" kern="1200" dirty="0">
                <a:sym typeface="Wingdings 3" panose="05040102010807070707" pitchFamily="18" charset="2"/>
              </a:rPr>
              <a:t></a:t>
            </a:r>
            <a:r>
              <a:rPr lang="de-DE" sz="2200" kern="1200" dirty="0">
                <a:sym typeface="Wingdings" panose="05000000000000000000" pitchFamily="2" charset="2"/>
              </a:rPr>
              <a:t> </a:t>
            </a:r>
            <a:r>
              <a:rPr lang="de-DE" sz="2200" b="1" kern="1200" dirty="0">
                <a:sym typeface="Wingdings" panose="05000000000000000000" pitchFamily="2" charset="2"/>
              </a:rPr>
              <a:t>Gleichstellung/</a:t>
            </a:r>
            <a:r>
              <a:rPr lang="de-DE" sz="2200" b="1" kern="1200" dirty="0" err="1">
                <a:sym typeface="Wingdings" panose="05000000000000000000" pitchFamily="2" charset="2"/>
              </a:rPr>
              <a:t>Diversity</a:t>
            </a:r>
            <a:endParaRPr lang="de-DE" sz="2200" b="1" kern="12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A98E90B-B37F-4F69-8416-1F264A112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tIns="546100"/>
          <a:lstStyle/>
          <a:p>
            <a:r>
              <a:rPr lang="de-DE" dirty="0"/>
              <a:t>Welche Vorteile erhoffen sich die </a:t>
            </a:r>
            <a:r>
              <a:rPr lang="de-DE" b="1" u="sng" dirty="0">
                <a:solidFill>
                  <a:schemeClr val="tx1"/>
                </a:solidFill>
              </a:rPr>
              <a:t>Studierenden</a:t>
            </a:r>
            <a:r>
              <a:rPr lang="de-DE" dirty="0"/>
              <a:t>?</a:t>
            </a: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458C9B98-EB6C-4F69-BE83-31F4310F851F}"/>
              </a:ext>
            </a:extLst>
          </p:cNvPr>
          <p:cNvGrpSpPr/>
          <p:nvPr/>
        </p:nvGrpSpPr>
        <p:grpSpPr>
          <a:xfrm>
            <a:off x="2495600" y="5274529"/>
            <a:ext cx="9552467" cy="980728"/>
            <a:chOff x="2495600" y="5274529"/>
            <a:chExt cx="9552467" cy="980728"/>
          </a:xfrm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C4940B04-222A-42D1-8F71-B5DECE16197A}"/>
                </a:ext>
              </a:extLst>
            </p:cNvPr>
            <p:cNvSpPr/>
            <p:nvPr/>
          </p:nvSpPr>
          <p:spPr>
            <a:xfrm>
              <a:off x="2495600" y="5418573"/>
              <a:ext cx="9552467" cy="692640"/>
            </a:xfrm>
            <a:custGeom>
              <a:avLst/>
              <a:gdLst>
                <a:gd name="connsiteX0" fmla="*/ 0 w 9552467"/>
                <a:gd name="connsiteY0" fmla="*/ 0 h 692640"/>
                <a:gd name="connsiteX1" fmla="*/ 9552467 w 9552467"/>
                <a:gd name="connsiteY1" fmla="*/ 0 h 692640"/>
                <a:gd name="connsiteX2" fmla="*/ 9552467 w 9552467"/>
                <a:gd name="connsiteY2" fmla="*/ 692640 h 692640"/>
                <a:gd name="connsiteX3" fmla="*/ 0 w 9552467"/>
                <a:gd name="connsiteY3" fmla="*/ 692640 h 692640"/>
                <a:gd name="connsiteX4" fmla="*/ 0 w 9552467"/>
                <a:gd name="connsiteY4" fmla="*/ 0 h 69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52467" h="692640">
                  <a:moveTo>
                    <a:pt x="0" y="0"/>
                  </a:moveTo>
                  <a:lnTo>
                    <a:pt x="9552467" y="0"/>
                  </a:lnTo>
                  <a:lnTo>
                    <a:pt x="9552467" y="692640"/>
                  </a:lnTo>
                  <a:lnTo>
                    <a:pt x="0" y="6926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2200" kern="1200" dirty="0">
                  <a:solidFill>
                    <a:schemeClr val="tx1"/>
                  </a:solidFill>
                </a:rPr>
                <a:t>Studierfreiheit</a:t>
              </a: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BFE6BD29-BB30-4E3D-88A0-D872590C7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02289" y="5274529"/>
              <a:ext cx="980728" cy="980728"/>
            </a:xfrm>
            <a:prstGeom prst="rect">
              <a:avLst/>
            </a:prstGeom>
          </p:spPr>
        </p:pic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259DE0F6-2062-4C45-8DBA-BB0F0C07DAEE}"/>
              </a:ext>
            </a:extLst>
          </p:cNvPr>
          <p:cNvGrpSpPr/>
          <p:nvPr/>
        </p:nvGrpSpPr>
        <p:grpSpPr>
          <a:xfrm>
            <a:off x="2495600" y="3980912"/>
            <a:ext cx="9552467" cy="980728"/>
            <a:chOff x="2495600" y="3980912"/>
            <a:chExt cx="9552467" cy="980728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8EB5EF4-CEAC-42E4-BC6B-F3101204F52D}"/>
                </a:ext>
              </a:extLst>
            </p:cNvPr>
            <p:cNvSpPr/>
            <p:nvPr/>
          </p:nvSpPr>
          <p:spPr>
            <a:xfrm>
              <a:off x="2495600" y="4113213"/>
              <a:ext cx="9552467" cy="692640"/>
            </a:xfrm>
            <a:custGeom>
              <a:avLst/>
              <a:gdLst>
                <a:gd name="connsiteX0" fmla="*/ 0 w 9552467"/>
                <a:gd name="connsiteY0" fmla="*/ 0 h 692640"/>
                <a:gd name="connsiteX1" fmla="*/ 9552467 w 9552467"/>
                <a:gd name="connsiteY1" fmla="*/ 0 h 692640"/>
                <a:gd name="connsiteX2" fmla="*/ 9552467 w 9552467"/>
                <a:gd name="connsiteY2" fmla="*/ 692640 h 692640"/>
                <a:gd name="connsiteX3" fmla="*/ 0 w 9552467"/>
                <a:gd name="connsiteY3" fmla="*/ 692640 h 692640"/>
                <a:gd name="connsiteX4" fmla="*/ 0 w 9552467"/>
                <a:gd name="connsiteY4" fmla="*/ 0 h 69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52467" h="692640">
                  <a:moveTo>
                    <a:pt x="0" y="0"/>
                  </a:moveTo>
                  <a:lnTo>
                    <a:pt x="9552467" y="0"/>
                  </a:lnTo>
                  <a:lnTo>
                    <a:pt x="9552467" y="692640"/>
                  </a:lnTo>
                  <a:lnTo>
                    <a:pt x="0" y="6926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2200" kern="1200" dirty="0">
                  <a:solidFill>
                    <a:schemeClr val="tx1"/>
                  </a:solidFill>
                </a:rPr>
                <a:t>Vereinfachung</a:t>
              </a:r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B6DB3860-DD0E-458E-9E23-CAA31AA53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02289" y="3980912"/>
              <a:ext cx="980728" cy="980728"/>
            </a:xfrm>
            <a:prstGeom prst="rect">
              <a:avLst/>
            </a:prstGeom>
          </p:spPr>
        </p:pic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B78B5075-E322-4663-9533-4455D4754DEF}"/>
              </a:ext>
            </a:extLst>
          </p:cNvPr>
          <p:cNvGrpSpPr/>
          <p:nvPr/>
        </p:nvGrpSpPr>
        <p:grpSpPr>
          <a:xfrm>
            <a:off x="2495600" y="2799851"/>
            <a:ext cx="9552467" cy="700642"/>
            <a:chOff x="2495600" y="2799851"/>
            <a:chExt cx="9552467" cy="700642"/>
          </a:xfrm>
        </p:grpSpPr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A34BD3F9-FB55-46A2-94CA-6E49D02F3D07}"/>
                </a:ext>
              </a:extLst>
            </p:cNvPr>
            <p:cNvSpPr/>
            <p:nvPr/>
          </p:nvSpPr>
          <p:spPr>
            <a:xfrm>
              <a:off x="2495600" y="2807853"/>
              <a:ext cx="9552467" cy="692640"/>
            </a:xfrm>
            <a:custGeom>
              <a:avLst/>
              <a:gdLst>
                <a:gd name="connsiteX0" fmla="*/ 0 w 9552467"/>
                <a:gd name="connsiteY0" fmla="*/ 0 h 692640"/>
                <a:gd name="connsiteX1" fmla="*/ 9552467 w 9552467"/>
                <a:gd name="connsiteY1" fmla="*/ 0 h 692640"/>
                <a:gd name="connsiteX2" fmla="*/ 9552467 w 9552467"/>
                <a:gd name="connsiteY2" fmla="*/ 692640 h 692640"/>
                <a:gd name="connsiteX3" fmla="*/ 0 w 9552467"/>
                <a:gd name="connsiteY3" fmla="*/ 692640 h 692640"/>
                <a:gd name="connsiteX4" fmla="*/ 0 w 9552467"/>
                <a:gd name="connsiteY4" fmla="*/ 0 h 69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52467" h="692640">
                  <a:moveTo>
                    <a:pt x="0" y="0"/>
                  </a:moveTo>
                  <a:lnTo>
                    <a:pt x="9552467" y="0"/>
                  </a:lnTo>
                  <a:lnTo>
                    <a:pt x="9552467" y="692640"/>
                  </a:lnTo>
                  <a:lnTo>
                    <a:pt x="0" y="6926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2200" kern="1200" dirty="0" err="1">
                  <a:solidFill>
                    <a:schemeClr val="tx1"/>
                  </a:solidFill>
                </a:rPr>
                <a:t>Anchoring</a:t>
              </a:r>
              <a:endParaRPr lang="de-DE" sz="2200" kern="1200" dirty="0">
                <a:solidFill>
                  <a:schemeClr val="tx1"/>
                </a:solidFill>
              </a:endParaRPr>
            </a:p>
          </p:txBody>
        </p: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CAC7EDC7-53C9-4D32-BCC9-B15A9EFEB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44912" y="2799851"/>
              <a:ext cx="695483" cy="695483"/>
            </a:xfrm>
            <a:prstGeom prst="rect">
              <a:avLst/>
            </a:prstGeom>
          </p:spPr>
        </p:pic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A50294CC-BFB6-4EE6-99DF-52A8F9B9C386}"/>
              </a:ext>
            </a:extLst>
          </p:cNvPr>
          <p:cNvGrpSpPr/>
          <p:nvPr/>
        </p:nvGrpSpPr>
        <p:grpSpPr>
          <a:xfrm>
            <a:off x="2495600" y="1502492"/>
            <a:ext cx="9552467" cy="692640"/>
            <a:chOff x="2495600" y="1502492"/>
            <a:chExt cx="9552467" cy="692640"/>
          </a:xfrm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ED340D96-0609-446C-8264-F098EA829891}"/>
                </a:ext>
              </a:extLst>
            </p:cNvPr>
            <p:cNvSpPr/>
            <p:nvPr/>
          </p:nvSpPr>
          <p:spPr>
            <a:xfrm>
              <a:off x="2495600" y="1502492"/>
              <a:ext cx="9552467" cy="692640"/>
            </a:xfrm>
            <a:custGeom>
              <a:avLst/>
              <a:gdLst>
                <a:gd name="connsiteX0" fmla="*/ 0 w 9552467"/>
                <a:gd name="connsiteY0" fmla="*/ 0 h 692640"/>
                <a:gd name="connsiteX1" fmla="*/ 9552467 w 9552467"/>
                <a:gd name="connsiteY1" fmla="*/ 0 h 692640"/>
                <a:gd name="connsiteX2" fmla="*/ 9552467 w 9552467"/>
                <a:gd name="connsiteY2" fmla="*/ 692640 h 692640"/>
                <a:gd name="connsiteX3" fmla="*/ 0 w 9552467"/>
                <a:gd name="connsiteY3" fmla="*/ 692640 h 692640"/>
                <a:gd name="connsiteX4" fmla="*/ 0 w 9552467"/>
                <a:gd name="connsiteY4" fmla="*/ 0 h 69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52467" h="692640">
                  <a:moveTo>
                    <a:pt x="0" y="0"/>
                  </a:moveTo>
                  <a:lnTo>
                    <a:pt x="9552467" y="0"/>
                  </a:lnTo>
                  <a:lnTo>
                    <a:pt x="9552467" y="692640"/>
                  </a:lnTo>
                  <a:lnTo>
                    <a:pt x="0" y="6926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2200" kern="1200" dirty="0" err="1">
                  <a:solidFill>
                    <a:schemeClr val="tx1"/>
                  </a:solidFill>
                </a:rPr>
                <a:t>Inverted</a:t>
              </a:r>
              <a:r>
                <a:rPr lang="de-DE" sz="2200" kern="1200" dirty="0">
                  <a:solidFill>
                    <a:schemeClr val="tx1"/>
                  </a:solidFill>
                </a:rPr>
                <a:t> </a:t>
              </a:r>
              <a:r>
                <a:rPr lang="de-DE" sz="2200" kern="1200" dirty="0" err="1">
                  <a:solidFill>
                    <a:schemeClr val="tx1"/>
                  </a:solidFill>
                </a:rPr>
                <a:t>Classroom</a:t>
              </a:r>
              <a:endParaRPr lang="de-DE" sz="2200" kern="1200" dirty="0">
                <a:solidFill>
                  <a:schemeClr val="tx1"/>
                </a:solidFill>
              </a:endParaRPr>
            </a:p>
          </p:txBody>
        </p:sp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BB3B1CEA-53C8-4A9A-BC28-F1F371D55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 flipV="1">
              <a:off x="11218313" y="1580843"/>
              <a:ext cx="548681" cy="548681"/>
            </a:xfrm>
            <a:prstGeom prst="rect">
              <a:avLst/>
            </a:prstGeom>
          </p:spPr>
        </p:pic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FF6BF677-2540-4B28-A1A4-540CD1AC53F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495600" y="0"/>
            <a:ext cx="9696401" cy="364267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 b="1">
                <a:solidFill>
                  <a:schemeClr val="lt1"/>
                </a:solidFill>
                <a:latin typeface="+mn-lt"/>
              </a:rPr>
              <a:t>Was versprechen wir uns von Videos?</a:t>
            </a:r>
            <a:endParaRPr lang="de-DE" sz="1767" b="1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Textfeld 3">
            <a:hlinkClick r:id="rId9" action="ppaction://hlinksldjump"/>
            <a:extLst>
              <a:ext uri="{FF2B5EF4-FFF2-40B4-BE49-F238E27FC236}">
                <a16:creationId xmlns:a16="http://schemas.microsoft.com/office/drawing/2014/main" id="{4BCB4B27-D9CC-48CC-9446-F50CD7B445A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1523999"/>
            <a:ext cx="2222500" cy="419100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 anchorCtr="0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>
                <a:solidFill>
                  <a:schemeClr val="lt1"/>
                </a:solidFill>
                <a:latin typeface="+mn-lt"/>
              </a:rPr>
              <a:t>Warum?</a:t>
            </a:r>
            <a:endParaRPr lang="de-DE" sz="1767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6B53CBA4-9667-4154-BC83-FCFDF7177E9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3500" y="6096000"/>
            <a:ext cx="266700" cy="419100"/>
          </a:xfrm>
          <a:prstGeom prst="rect">
            <a:avLst/>
          </a:prstGeom>
          <a:solidFill>
            <a:schemeClr val="dk2">
              <a:alpha val="40000"/>
            </a:schemeClr>
          </a:solidFill>
        </p:spPr>
        <p:txBody>
          <a:bodyPr rtlCol="0" anchor="ctr">
            <a:spAutoFit/>
          </a:bodyPr>
          <a:lstStyle/>
          <a:p>
            <a:pPr algn="ctr"/>
            <a:endParaRPr lang="de-DE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648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ot="0" spcFirstLastPara="0" vertOverflow="overflow" horzOverflow="overflow" vert="horz" wrap="square" lIns="108000" tIns="546100" rIns="108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dirty="0"/>
              <a:t>Welche individuellen Vorteile erwarten die </a:t>
            </a:r>
            <a:r>
              <a:rPr lang="de-DE" b="1" u="sng" dirty="0">
                <a:solidFill>
                  <a:schemeClr val="tx1"/>
                </a:solidFill>
              </a:rPr>
              <a:t>Lehrenden</a:t>
            </a:r>
            <a:r>
              <a:rPr lang="de-DE" dirty="0"/>
              <a:t>?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A9CA1297-556A-4BCD-97B3-15936360FC5B}"/>
              </a:ext>
            </a:extLst>
          </p:cNvPr>
          <p:cNvGrpSpPr/>
          <p:nvPr/>
        </p:nvGrpSpPr>
        <p:grpSpPr>
          <a:xfrm>
            <a:off x="2567608" y="4015773"/>
            <a:ext cx="9217024" cy="1141920"/>
            <a:chOff x="2567608" y="4015773"/>
            <a:chExt cx="9217024" cy="1141920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A7A44B1D-11CF-4A40-BAA9-58AFA8F4CBE7}"/>
                </a:ext>
              </a:extLst>
            </p:cNvPr>
            <p:cNvSpPr/>
            <p:nvPr/>
          </p:nvSpPr>
          <p:spPr>
            <a:xfrm>
              <a:off x="2567608" y="4015773"/>
              <a:ext cx="9217024" cy="1141920"/>
            </a:xfrm>
            <a:custGeom>
              <a:avLst/>
              <a:gdLst>
                <a:gd name="connsiteX0" fmla="*/ 0 w 9217024"/>
                <a:gd name="connsiteY0" fmla="*/ 0 h 1141920"/>
                <a:gd name="connsiteX1" fmla="*/ 9217024 w 9217024"/>
                <a:gd name="connsiteY1" fmla="*/ 0 h 1141920"/>
                <a:gd name="connsiteX2" fmla="*/ 9217024 w 9217024"/>
                <a:gd name="connsiteY2" fmla="*/ 1141920 h 1141920"/>
                <a:gd name="connsiteX3" fmla="*/ 0 w 9217024"/>
                <a:gd name="connsiteY3" fmla="*/ 1141920 h 1141920"/>
                <a:gd name="connsiteX4" fmla="*/ 0 w 9217024"/>
                <a:gd name="connsiteY4" fmla="*/ 0 h 114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17024" h="1141920">
                  <a:moveTo>
                    <a:pt x="0" y="0"/>
                  </a:moveTo>
                  <a:lnTo>
                    <a:pt x="9217024" y="0"/>
                  </a:lnTo>
                  <a:lnTo>
                    <a:pt x="9217024" y="1141920"/>
                  </a:lnTo>
                  <a:lnTo>
                    <a:pt x="0" y="11419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lvl="0" indent="0" algn="l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2200" kern="1200" dirty="0">
                  <a:solidFill>
                    <a:schemeClr val="tx1"/>
                  </a:solidFill>
                </a:rPr>
                <a:t>Weniger Präsenzlehre (?)</a:t>
              </a:r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66462909-74EC-4972-8D8C-6854F06B3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40853" y="4015773"/>
              <a:ext cx="1141920" cy="1141920"/>
            </a:xfrm>
            <a:prstGeom prst="rect">
              <a:avLst/>
            </a:prstGeom>
          </p:spPr>
        </p:pic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E4466AD9-5C7B-4AD8-AAC5-850BEE44C93E}"/>
              </a:ext>
            </a:extLst>
          </p:cNvPr>
          <p:cNvGrpSpPr/>
          <p:nvPr/>
        </p:nvGrpSpPr>
        <p:grpSpPr>
          <a:xfrm>
            <a:off x="2567608" y="5333373"/>
            <a:ext cx="9217024" cy="1141920"/>
            <a:chOff x="2567608" y="5333373"/>
            <a:chExt cx="9217024" cy="1141920"/>
          </a:xfrm>
        </p:grpSpPr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DFE2C09-07CE-4883-ACB6-84A8B83C4455}"/>
                </a:ext>
              </a:extLst>
            </p:cNvPr>
            <p:cNvSpPr/>
            <p:nvPr/>
          </p:nvSpPr>
          <p:spPr>
            <a:xfrm>
              <a:off x="2567608" y="5333373"/>
              <a:ext cx="9217024" cy="1141920"/>
            </a:xfrm>
            <a:custGeom>
              <a:avLst/>
              <a:gdLst>
                <a:gd name="connsiteX0" fmla="*/ 0 w 9217024"/>
                <a:gd name="connsiteY0" fmla="*/ 0 h 1141920"/>
                <a:gd name="connsiteX1" fmla="*/ 9217024 w 9217024"/>
                <a:gd name="connsiteY1" fmla="*/ 0 h 1141920"/>
                <a:gd name="connsiteX2" fmla="*/ 9217024 w 9217024"/>
                <a:gd name="connsiteY2" fmla="*/ 1141920 h 1141920"/>
                <a:gd name="connsiteX3" fmla="*/ 0 w 9217024"/>
                <a:gd name="connsiteY3" fmla="*/ 1141920 h 1141920"/>
                <a:gd name="connsiteX4" fmla="*/ 0 w 9217024"/>
                <a:gd name="connsiteY4" fmla="*/ 0 h 114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17024" h="1141920">
                  <a:moveTo>
                    <a:pt x="0" y="0"/>
                  </a:moveTo>
                  <a:lnTo>
                    <a:pt x="9217024" y="0"/>
                  </a:lnTo>
                  <a:lnTo>
                    <a:pt x="9217024" y="1141920"/>
                  </a:lnTo>
                  <a:lnTo>
                    <a:pt x="0" y="11419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lvl="0" indent="0" algn="l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2200" kern="1200" dirty="0">
                  <a:solidFill>
                    <a:schemeClr val="tx1"/>
                  </a:solidFill>
                </a:rPr>
                <a:t>Höhere Grundzufriedenheit</a:t>
              </a: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74B436A0-FE7B-4536-9B64-285D5AEDC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93457" y="5489734"/>
              <a:ext cx="836712" cy="836712"/>
            </a:xfrm>
            <a:prstGeom prst="rect">
              <a:avLst/>
            </a:prstGeom>
          </p:spPr>
        </p:pic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5E6167A8-59AA-4279-B0D9-7E6A03979962}"/>
              </a:ext>
            </a:extLst>
          </p:cNvPr>
          <p:cNvGrpSpPr/>
          <p:nvPr/>
        </p:nvGrpSpPr>
        <p:grpSpPr>
          <a:xfrm>
            <a:off x="2567608" y="2698173"/>
            <a:ext cx="9217024" cy="1141920"/>
            <a:chOff x="2567608" y="2698173"/>
            <a:chExt cx="9217024" cy="1141920"/>
          </a:xfrm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AF33A2F9-0B0A-483E-AE54-3CDA51166058}"/>
                </a:ext>
              </a:extLst>
            </p:cNvPr>
            <p:cNvSpPr/>
            <p:nvPr/>
          </p:nvSpPr>
          <p:spPr>
            <a:xfrm>
              <a:off x="2567608" y="2698173"/>
              <a:ext cx="9217024" cy="1141920"/>
            </a:xfrm>
            <a:custGeom>
              <a:avLst/>
              <a:gdLst>
                <a:gd name="connsiteX0" fmla="*/ 0 w 9217024"/>
                <a:gd name="connsiteY0" fmla="*/ 0 h 1141920"/>
                <a:gd name="connsiteX1" fmla="*/ 9217024 w 9217024"/>
                <a:gd name="connsiteY1" fmla="*/ 0 h 1141920"/>
                <a:gd name="connsiteX2" fmla="*/ 9217024 w 9217024"/>
                <a:gd name="connsiteY2" fmla="*/ 1141920 h 1141920"/>
                <a:gd name="connsiteX3" fmla="*/ 0 w 9217024"/>
                <a:gd name="connsiteY3" fmla="*/ 1141920 h 1141920"/>
                <a:gd name="connsiteX4" fmla="*/ 0 w 9217024"/>
                <a:gd name="connsiteY4" fmla="*/ 0 h 114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17024" h="1141920">
                  <a:moveTo>
                    <a:pt x="0" y="0"/>
                  </a:moveTo>
                  <a:lnTo>
                    <a:pt x="9217024" y="0"/>
                  </a:lnTo>
                  <a:lnTo>
                    <a:pt x="9217024" y="1141920"/>
                  </a:lnTo>
                  <a:lnTo>
                    <a:pt x="0" y="11419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lvl="0" indent="0" algn="l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2200" kern="1200" dirty="0">
                  <a:solidFill>
                    <a:schemeClr val="tx1"/>
                  </a:solidFill>
                </a:rPr>
                <a:t>Vorbereitete Studierende</a:t>
              </a:r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4FF42ACC-276E-47BF-BB1B-2BEB64CF4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57453" y="2814773"/>
              <a:ext cx="908720" cy="908720"/>
            </a:xfrm>
            <a:prstGeom prst="rect">
              <a:avLst/>
            </a:prstGeom>
          </p:spPr>
        </p:pic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E021DA84-A80C-4F37-85AB-9627ADC34DD2}"/>
              </a:ext>
            </a:extLst>
          </p:cNvPr>
          <p:cNvGrpSpPr/>
          <p:nvPr/>
        </p:nvGrpSpPr>
        <p:grpSpPr>
          <a:xfrm>
            <a:off x="2567608" y="1380573"/>
            <a:ext cx="9217024" cy="1141920"/>
            <a:chOff x="2567608" y="1380573"/>
            <a:chExt cx="9217024" cy="1141920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C7E320D4-E828-40FF-B3B5-BDD2884182CF}"/>
                </a:ext>
              </a:extLst>
            </p:cNvPr>
            <p:cNvSpPr/>
            <p:nvPr/>
          </p:nvSpPr>
          <p:spPr>
            <a:xfrm>
              <a:off x="2567608" y="1380573"/>
              <a:ext cx="9217024" cy="1141920"/>
            </a:xfrm>
            <a:custGeom>
              <a:avLst/>
              <a:gdLst>
                <a:gd name="connsiteX0" fmla="*/ 0 w 9217024"/>
                <a:gd name="connsiteY0" fmla="*/ 0 h 1141920"/>
                <a:gd name="connsiteX1" fmla="*/ 9217024 w 9217024"/>
                <a:gd name="connsiteY1" fmla="*/ 0 h 1141920"/>
                <a:gd name="connsiteX2" fmla="*/ 9217024 w 9217024"/>
                <a:gd name="connsiteY2" fmla="*/ 1141920 h 1141920"/>
                <a:gd name="connsiteX3" fmla="*/ 0 w 9217024"/>
                <a:gd name="connsiteY3" fmla="*/ 1141920 h 1141920"/>
                <a:gd name="connsiteX4" fmla="*/ 0 w 9217024"/>
                <a:gd name="connsiteY4" fmla="*/ 0 h 114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17024" h="1141920">
                  <a:moveTo>
                    <a:pt x="0" y="0"/>
                  </a:moveTo>
                  <a:lnTo>
                    <a:pt x="9217024" y="0"/>
                  </a:lnTo>
                  <a:lnTo>
                    <a:pt x="9217024" y="1141920"/>
                  </a:lnTo>
                  <a:lnTo>
                    <a:pt x="0" y="11419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lvl="0" indent="0" algn="l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2200" kern="1200" dirty="0">
                  <a:solidFill>
                    <a:schemeClr val="tx1"/>
                  </a:solidFill>
                </a:rPr>
                <a:t>Einmaliger (Einstands-)Aufwand statt laufender Kosten</a:t>
              </a:r>
            </a:p>
          </p:txBody>
        </p: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AD0159CC-F908-4E50-889C-76EE8BBC0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21449" y="1429318"/>
              <a:ext cx="980728" cy="980728"/>
            </a:xfrm>
            <a:prstGeom prst="rect">
              <a:avLst/>
            </a:prstGeom>
          </p:spPr>
        </p:pic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09B706CF-4A76-4D37-9860-916C5333453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495600" y="0"/>
            <a:ext cx="9696401" cy="364267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 b="1">
                <a:solidFill>
                  <a:schemeClr val="lt1"/>
                </a:solidFill>
                <a:latin typeface="+mn-lt"/>
              </a:rPr>
              <a:t>Was versprechen wir uns von Videos?</a:t>
            </a:r>
            <a:endParaRPr lang="de-DE" sz="1767" b="1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Textfeld 3">
            <a:hlinkClick r:id="rId9" action="ppaction://hlinksldjump"/>
            <a:extLst>
              <a:ext uri="{FF2B5EF4-FFF2-40B4-BE49-F238E27FC236}">
                <a16:creationId xmlns:a16="http://schemas.microsoft.com/office/drawing/2014/main" id="{078AA164-2731-46BB-8443-180280E4893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1523999"/>
            <a:ext cx="2222500" cy="419100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 anchorCtr="0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>
                <a:solidFill>
                  <a:schemeClr val="lt1"/>
                </a:solidFill>
                <a:latin typeface="+mn-lt"/>
              </a:rPr>
              <a:t>Warum?</a:t>
            </a:r>
            <a:endParaRPr lang="de-DE" sz="1767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80999FA-1B21-4533-A1EC-11BDF3AAF20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3500" y="6096000"/>
            <a:ext cx="330200" cy="419100"/>
          </a:xfrm>
          <a:prstGeom prst="rect">
            <a:avLst/>
          </a:prstGeom>
          <a:solidFill>
            <a:schemeClr val="dk2">
              <a:alpha val="40000"/>
            </a:schemeClr>
          </a:solidFill>
        </p:spPr>
        <p:txBody>
          <a:bodyPr rtlCol="0" anchor="ctr">
            <a:spAutoFit/>
          </a:bodyPr>
          <a:lstStyle/>
          <a:p>
            <a:pPr algn="ctr"/>
            <a:endParaRPr lang="de-DE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8125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7D2E1E5-48E7-49E3-BCC0-498356819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tIns="546100"/>
          <a:lstStyle/>
          <a:p>
            <a:r>
              <a:rPr lang="de-DE" dirty="0"/>
              <a:t>Warum sind Videos </a:t>
            </a:r>
            <a:r>
              <a:rPr lang="de-DE" b="1" u="sng" dirty="0">
                <a:solidFill>
                  <a:schemeClr val="tx1"/>
                </a:solidFill>
              </a:rPr>
              <a:t>gerade für die Rechtslehre</a:t>
            </a:r>
            <a:r>
              <a:rPr lang="de-DE" dirty="0"/>
              <a:t> attraktiv?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723C2955-F933-437B-A971-819269E7A844}"/>
              </a:ext>
            </a:extLst>
          </p:cNvPr>
          <p:cNvGrpSpPr/>
          <p:nvPr/>
        </p:nvGrpSpPr>
        <p:grpSpPr>
          <a:xfrm>
            <a:off x="2495600" y="1318470"/>
            <a:ext cx="9552467" cy="1494867"/>
            <a:chOff x="2495600" y="1318470"/>
            <a:chExt cx="9552467" cy="1494867"/>
          </a:xfrm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F84B5802-BBD5-4DCC-8803-41F17A3447A4}"/>
                </a:ext>
              </a:extLst>
            </p:cNvPr>
            <p:cNvSpPr/>
            <p:nvPr/>
          </p:nvSpPr>
          <p:spPr>
            <a:xfrm>
              <a:off x="2495600" y="1524092"/>
              <a:ext cx="9552467" cy="1160640"/>
            </a:xfrm>
            <a:custGeom>
              <a:avLst/>
              <a:gdLst>
                <a:gd name="connsiteX0" fmla="*/ 0 w 9552467"/>
                <a:gd name="connsiteY0" fmla="*/ 0 h 1160640"/>
                <a:gd name="connsiteX1" fmla="*/ 9552467 w 9552467"/>
                <a:gd name="connsiteY1" fmla="*/ 0 h 1160640"/>
                <a:gd name="connsiteX2" fmla="*/ 9552467 w 9552467"/>
                <a:gd name="connsiteY2" fmla="*/ 1160640 h 1160640"/>
                <a:gd name="connsiteX3" fmla="*/ 0 w 9552467"/>
                <a:gd name="connsiteY3" fmla="*/ 1160640 h 1160640"/>
                <a:gd name="connsiteX4" fmla="*/ 0 w 9552467"/>
                <a:gd name="connsiteY4" fmla="*/ 0 h 1160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52467" h="1160640">
                  <a:moveTo>
                    <a:pt x="0" y="0"/>
                  </a:moveTo>
                  <a:lnTo>
                    <a:pt x="9552467" y="0"/>
                  </a:lnTo>
                  <a:lnTo>
                    <a:pt x="9552467" y="1160640"/>
                  </a:lnTo>
                  <a:lnTo>
                    <a:pt x="0" y="11606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2200" kern="1200">
                  <a:solidFill>
                    <a:schemeClr val="tx1"/>
                  </a:solidFill>
                </a:rPr>
                <a:t>Lebenssachverhalte</a:t>
              </a:r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421666FB-F5C4-4DB9-BA6F-DCBBE65DB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78405" y="1318470"/>
              <a:ext cx="1494867" cy="1494867"/>
            </a:xfrm>
            <a:prstGeom prst="rect">
              <a:avLst/>
            </a:prstGeom>
          </p:spPr>
        </p:pic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E5DC7D21-84AD-473C-AD47-598BEA15E3AF}"/>
              </a:ext>
            </a:extLst>
          </p:cNvPr>
          <p:cNvGrpSpPr/>
          <p:nvPr/>
        </p:nvGrpSpPr>
        <p:grpSpPr>
          <a:xfrm>
            <a:off x="2495600" y="2863292"/>
            <a:ext cx="9552467" cy="1160640"/>
            <a:chOff x="2495600" y="2863292"/>
            <a:chExt cx="9552467" cy="1160640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55FFA8CA-A80A-4663-B99F-B4602873C95F}"/>
                </a:ext>
              </a:extLst>
            </p:cNvPr>
            <p:cNvSpPr/>
            <p:nvPr/>
          </p:nvSpPr>
          <p:spPr>
            <a:xfrm>
              <a:off x="2495600" y="2863292"/>
              <a:ext cx="9552467" cy="1160640"/>
            </a:xfrm>
            <a:custGeom>
              <a:avLst/>
              <a:gdLst>
                <a:gd name="connsiteX0" fmla="*/ 0 w 9552467"/>
                <a:gd name="connsiteY0" fmla="*/ 0 h 1160640"/>
                <a:gd name="connsiteX1" fmla="*/ 9552467 w 9552467"/>
                <a:gd name="connsiteY1" fmla="*/ 0 h 1160640"/>
                <a:gd name="connsiteX2" fmla="*/ 9552467 w 9552467"/>
                <a:gd name="connsiteY2" fmla="*/ 1160640 h 1160640"/>
                <a:gd name="connsiteX3" fmla="*/ 0 w 9552467"/>
                <a:gd name="connsiteY3" fmla="*/ 1160640 h 1160640"/>
                <a:gd name="connsiteX4" fmla="*/ 0 w 9552467"/>
                <a:gd name="connsiteY4" fmla="*/ 0 h 1160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52467" h="1160640">
                  <a:moveTo>
                    <a:pt x="0" y="0"/>
                  </a:moveTo>
                  <a:lnTo>
                    <a:pt x="9552467" y="0"/>
                  </a:lnTo>
                  <a:lnTo>
                    <a:pt x="9552467" y="1160640"/>
                  </a:lnTo>
                  <a:lnTo>
                    <a:pt x="0" y="11606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2200" kern="1200">
                  <a:solidFill>
                    <a:schemeClr val="tx1"/>
                  </a:solidFill>
                </a:rPr>
                <a:t>Verfahrensabläufe (Animationen)</a:t>
              </a:r>
            </a:p>
          </p:txBody>
        </p: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8622D3BF-56BD-49C9-9A41-28DEFC7E1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92543" y="2925870"/>
              <a:ext cx="1055523" cy="1055523"/>
            </a:xfrm>
            <a:prstGeom prst="rect">
              <a:avLst/>
            </a:prstGeom>
          </p:spPr>
        </p:pic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2AE0051E-EC99-4752-AA1B-D0B4ADA97376}"/>
              </a:ext>
            </a:extLst>
          </p:cNvPr>
          <p:cNvGrpSpPr/>
          <p:nvPr/>
        </p:nvGrpSpPr>
        <p:grpSpPr>
          <a:xfrm>
            <a:off x="2495600" y="4202493"/>
            <a:ext cx="9552467" cy="1160640"/>
            <a:chOff x="2495600" y="4202493"/>
            <a:chExt cx="9552467" cy="1160640"/>
          </a:xfrm>
        </p:grpSpPr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4FCADB3F-18C9-49F1-9D71-C0ED1F3A0888}"/>
                </a:ext>
              </a:extLst>
            </p:cNvPr>
            <p:cNvSpPr/>
            <p:nvPr/>
          </p:nvSpPr>
          <p:spPr>
            <a:xfrm>
              <a:off x="2495600" y="4202493"/>
              <a:ext cx="9552467" cy="1160640"/>
            </a:xfrm>
            <a:custGeom>
              <a:avLst/>
              <a:gdLst>
                <a:gd name="connsiteX0" fmla="*/ 0 w 9552467"/>
                <a:gd name="connsiteY0" fmla="*/ 0 h 1160640"/>
                <a:gd name="connsiteX1" fmla="*/ 9552467 w 9552467"/>
                <a:gd name="connsiteY1" fmla="*/ 0 h 1160640"/>
                <a:gd name="connsiteX2" fmla="*/ 9552467 w 9552467"/>
                <a:gd name="connsiteY2" fmla="*/ 1160640 h 1160640"/>
                <a:gd name="connsiteX3" fmla="*/ 0 w 9552467"/>
                <a:gd name="connsiteY3" fmla="*/ 1160640 h 1160640"/>
                <a:gd name="connsiteX4" fmla="*/ 0 w 9552467"/>
                <a:gd name="connsiteY4" fmla="*/ 0 h 1160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52467" h="1160640">
                  <a:moveTo>
                    <a:pt x="0" y="0"/>
                  </a:moveTo>
                  <a:lnTo>
                    <a:pt x="9552467" y="0"/>
                  </a:lnTo>
                  <a:lnTo>
                    <a:pt x="9552467" y="1160640"/>
                  </a:lnTo>
                  <a:lnTo>
                    <a:pt x="0" y="11606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2200" kern="1200">
                  <a:solidFill>
                    <a:schemeClr val="tx1"/>
                  </a:solidFill>
                </a:rPr>
                <a:t>Anwendungsbezug</a:t>
              </a:r>
            </a:p>
          </p:txBody>
        </p:sp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06945D3A-2A65-4F5D-9B53-026438242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14079" y="4244215"/>
              <a:ext cx="1118918" cy="1118918"/>
            </a:xfrm>
            <a:prstGeom prst="rect">
              <a:avLst/>
            </a:prstGeom>
          </p:spPr>
        </p:pic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60FE1081-F461-4F96-89B6-BED0BF365F4B}"/>
              </a:ext>
            </a:extLst>
          </p:cNvPr>
          <p:cNvGrpSpPr/>
          <p:nvPr/>
        </p:nvGrpSpPr>
        <p:grpSpPr>
          <a:xfrm>
            <a:off x="2495600" y="5505581"/>
            <a:ext cx="9552467" cy="1196752"/>
            <a:chOff x="2495600" y="5505581"/>
            <a:chExt cx="9552467" cy="1196752"/>
          </a:xfrm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1ACDD2D6-9731-4545-A645-87F1B05A2311}"/>
                </a:ext>
              </a:extLst>
            </p:cNvPr>
            <p:cNvSpPr/>
            <p:nvPr/>
          </p:nvSpPr>
          <p:spPr>
            <a:xfrm>
              <a:off x="2495600" y="5541693"/>
              <a:ext cx="9552467" cy="1160640"/>
            </a:xfrm>
            <a:custGeom>
              <a:avLst/>
              <a:gdLst>
                <a:gd name="connsiteX0" fmla="*/ 0 w 9552467"/>
                <a:gd name="connsiteY0" fmla="*/ 0 h 1160640"/>
                <a:gd name="connsiteX1" fmla="*/ 9552467 w 9552467"/>
                <a:gd name="connsiteY1" fmla="*/ 0 h 1160640"/>
                <a:gd name="connsiteX2" fmla="*/ 9552467 w 9552467"/>
                <a:gd name="connsiteY2" fmla="*/ 1160640 h 1160640"/>
                <a:gd name="connsiteX3" fmla="*/ 0 w 9552467"/>
                <a:gd name="connsiteY3" fmla="*/ 1160640 h 1160640"/>
                <a:gd name="connsiteX4" fmla="*/ 0 w 9552467"/>
                <a:gd name="connsiteY4" fmla="*/ 0 h 1160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52467" h="1160640">
                  <a:moveTo>
                    <a:pt x="0" y="0"/>
                  </a:moveTo>
                  <a:lnTo>
                    <a:pt x="9552467" y="0"/>
                  </a:lnTo>
                  <a:lnTo>
                    <a:pt x="9552467" y="1160640"/>
                  </a:lnTo>
                  <a:lnTo>
                    <a:pt x="0" y="11606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2200" kern="1200">
                  <a:solidFill>
                    <a:schemeClr val="tx1"/>
                  </a:solidFill>
                </a:rPr>
                <a:t>„Schlüsselqualifikationen“</a:t>
              </a:r>
            </a:p>
          </p:txBody>
        </p:sp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97623E79-394D-486B-9E77-332DCFC96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76520" y="5505581"/>
              <a:ext cx="1196752" cy="1196752"/>
            </a:xfrm>
            <a:prstGeom prst="rect">
              <a:avLst/>
            </a:prstGeom>
          </p:spPr>
        </p:pic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83989C58-B254-4F8C-98BD-2FC6297E7C9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495600" y="0"/>
            <a:ext cx="9696401" cy="364267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 b="1">
                <a:solidFill>
                  <a:schemeClr val="lt1"/>
                </a:solidFill>
                <a:latin typeface="+mn-lt"/>
              </a:rPr>
              <a:t>Was versprechen wir uns von Videos?</a:t>
            </a:r>
            <a:endParaRPr lang="de-DE" sz="1767" b="1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Textfeld 3">
            <a:hlinkClick r:id="rId9" action="ppaction://hlinksldjump"/>
            <a:extLst>
              <a:ext uri="{FF2B5EF4-FFF2-40B4-BE49-F238E27FC236}">
                <a16:creationId xmlns:a16="http://schemas.microsoft.com/office/drawing/2014/main" id="{03420299-DD0F-4CD7-9013-6915D6DF1EB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1523999"/>
            <a:ext cx="2222500" cy="419100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 anchorCtr="0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>
                <a:solidFill>
                  <a:schemeClr val="lt1"/>
                </a:solidFill>
                <a:latin typeface="+mn-lt"/>
              </a:rPr>
              <a:t>Warum?</a:t>
            </a:r>
            <a:endParaRPr lang="de-DE" sz="1767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668BF3DD-9BB1-4B6D-A216-44ECD3AE987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3500" y="6096000"/>
            <a:ext cx="381000" cy="419100"/>
          </a:xfrm>
          <a:prstGeom prst="rect">
            <a:avLst/>
          </a:prstGeom>
          <a:solidFill>
            <a:schemeClr val="dk2">
              <a:alpha val="40000"/>
            </a:schemeClr>
          </a:solidFill>
        </p:spPr>
        <p:txBody>
          <a:bodyPr rtlCol="0" anchor="ctr">
            <a:spAutoFit/>
          </a:bodyPr>
          <a:lstStyle/>
          <a:p>
            <a:pPr algn="ctr"/>
            <a:endParaRPr lang="de-DE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8898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A630631-9D51-4DF1-B038-896C7F9F00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/>
              <a:t>2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B14B46F-5992-42FB-8A35-F8642AFB7D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»Bildung kommt von Bildschirm und nicht von Buch, sonst hieße es ja Buchung.</a:t>
            </a:r>
          </a:p>
          <a:p>
            <a:pPr algn="r"/>
            <a:r>
              <a:rPr lang="de-DE" dirty="0"/>
              <a:t>(Dieter Hildebrandt)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17D5D9B-8725-4A30-A2D4-FBEC6EFF8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Wie werden Videos eingesetzt?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A41BDA2-569B-48E0-A8F3-06BA5AC0B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4272" y="15922"/>
            <a:ext cx="3672408" cy="1924696"/>
          </a:xfrm>
          <a:prstGeom prst="rect">
            <a:avLst/>
          </a:prstGeom>
        </p:spPr>
      </p:pic>
      <p:sp>
        <p:nvSpPr>
          <p:cNvPr id="5" name="Textfeld 4">
            <a:hlinkClick r:id="rId6" action="ppaction://hlinksldjump"/>
            <a:extLst>
              <a:ext uri="{FF2B5EF4-FFF2-40B4-BE49-F238E27FC236}">
                <a16:creationId xmlns:a16="http://schemas.microsoft.com/office/drawing/2014/main" id="{9793D06B-3EB3-41BF-90EA-E286994E7BC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2158999"/>
            <a:ext cx="2222500" cy="419100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 anchorCtr="0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>
                <a:solidFill>
                  <a:schemeClr val="lt1"/>
                </a:solidFill>
                <a:latin typeface="+mn-lt"/>
              </a:rPr>
              <a:t>Wie?</a:t>
            </a:r>
            <a:endParaRPr lang="de-DE" sz="1767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526C3E2-B8DB-41C9-BC39-83DCDF2E83A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3500" y="6096000"/>
            <a:ext cx="444500" cy="419100"/>
          </a:xfrm>
          <a:prstGeom prst="rect">
            <a:avLst/>
          </a:prstGeom>
          <a:solidFill>
            <a:schemeClr val="dk2">
              <a:alpha val="40000"/>
            </a:schemeClr>
          </a:solidFill>
        </p:spPr>
        <p:txBody>
          <a:bodyPr rtlCol="0" anchor="ctr">
            <a:spAutoFit/>
          </a:bodyPr>
          <a:lstStyle/>
          <a:p>
            <a:pPr algn="ctr"/>
            <a:endParaRPr lang="de-DE" sz="20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6691357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B33FBD-88EE-4E1D-A77A-662D3DB9E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599" y="-16273"/>
            <a:ext cx="9696401" cy="1253638"/>
          </a:xfrm>
        </p:spPr>
        <p:txBody>
          <a:bodyPr tIns="546100"/>
          <a:lstStyle/>
          <a:p>
            <a:pPr algn="ctr"/>
            <a:r>
              <a:rPr lang="de-DE" dirty="0"/>
              <a:t>„Telekolleg Recht“?</a:t>
            </a:r>
          </a:p>
        </p:txBody>
      </p:sp>
      <p:pic>
        <p:nvPicPr>
          <p:cNvPr id="1026" name="Picture 2" descr="antisemitismus-telekolleg">
            <a:extLst>
              <a:ext uri="{FF2B5EF4-FFF2-40B4-BE49-F238E27FC236}">
                <a16:creationId xmlns:a16="http://schemas.microsoft.com/office/drawing/2014/main" id="{DD685A89-FD61-4D18-A2F0-0260436D0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8935" y="1340768"/>
            <a:ext cx="8789728" cy="486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AC040DF-4B86-48E9-B01F-12A4B04C78A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495599" y="0"/>
            <a:ext cx="9696401" cy="364267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 b="1">
                <a:solidFill>
                  <a:schemeClr val="lt1"/>
                </a:solidFill>
                <a:latin typeface="+mn-lt"/>
              </a:rPr>
              <a:t>Wie werden Videos eingesetzt?</a:t>
            </a:r>
            <a:endParaRPr lang="de-DE" sz="1767" b="1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Textfeld 3">
            <a:hlinkClick r:id="rId6" action="ppaction://hlinksldjump"/>
            <a:extLst>
              <a:ext uri="{FF2B5EF4-FFF2-40B4-BE49-F238E27FC236}">
                <a16:creationId xmlns:a16="http://schemas.microsoft.com/office/drawing/2014/main" id="{734C08B8-E6C5-48D0-A19B-7640E81E055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2158999"/>
            <a:ext cx="2222500" cy="419100"/>
          </a:xfrm>
          <a:prstGeom prst="rect">
            <a:avLst/>
          </a:prstGeom>
          <a:solidFill>
            <a:schemeClr val="dk2"/>
          </a:solidFill>
        </p:spPr>
        <p:txBody>
          <a:bodyPr vert="horz" wrap="square" rtlCol="0" anchor="ctr" anchorCtr="0">
            <a:noAutofit/>
          </a:bodyPr>
          <a:lstStyle/>
          <a:p>
            <a:pPr>
              <a:spcBef>
                <a:spcPts val="1100"/>
              </a:spcBef>
              <a:spcAft>
                <a:spcPts val="1100"/>
              </a:spcAft>
            </a:pPr>
            <a:r>
              <a:rPr lang="de-DE" sz="1767">
                <a:solidFill>
                  <a:schemeClr val="lt1"/>
                </a:solidFill>
                <a:latin typeface="+mn-lt"/>
              </a:rPr>
              <a:t>Wie?</a:t>
            </a:r>
            <a:endParaRPr lang="de-DE" sz="1767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583C2BF-B716-4DC2-82E7-3DF0368CBE8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3500" y="6096000"/>
            <a:ext cx="495300" cy="419100"/>
          </a:xfrm>
          <a:prstGeom prst="rect">
            <a:avLst/>
          </a:prstGeom>
          <a:solidFill>
            <a:schemeClr val="dk2">
              <a:alpha val="40000"/>
            </a:schemeClr>
          </a:solidFill>
        </p:spPr>
        <p:txBody>
          <a:bodyPr rtlCol="0" anchor="ctr">
            <a:spAutoFit/>
          </a:bodyPr>
          <a:lstStyle/>
          <a:p>
            <a:pPr algn="ctr"/>
            <a:endParaRPr lang="de-DE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50703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TERACTTITLE" val="Handelsrecht 20.11.2017"/>
  <p:tag name="SYSTEM" val="0"/>
  <p:tag name="INTERACTID" val="176"/>
  <p:tag name="INTERACTGROUPBY" val="0"/>
  <p:tag name="ISDIRTY" val="1"/>
  <p:tag name="OUTLINE" val="True"/>
  <p:tag name="OVERVIEW" val="True"/>
  <p:tag name="SECTIONHEAD" val="True"/>
  <p:tag name="SEPARATOR" val="True"/>
  <p:tag name="NONUMBER" val="False"/>
  <p:tag name="FONTSIZE" val="20"/>
  <p:tag name="PROGRESS" val="True"/>
  <p:tag name="COUNTPAGES" val="False"/>
  <p:tag name="OUTLINELEFT" val="True"/>
  <p:tag name="TRANSITIONS" val="False"/>
  <p:tag name="LEVEL1OUTLINE" val="False"/>
  <p:tag name="LEVEL1OVERVIEW" val="False"/>
  <p:tag name="LEVEL1SEPARATOR" val="Fals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H5Qwcgc8gvSF6O2IrRoiW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progressbar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progressbar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progressbar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pG8cc4a55oVA9znobiYA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progressbar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progressbar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progressbar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ATUS" val="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progressbar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progressbar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progressbar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separator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progressbar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progressbar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progressbar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progressbar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progressbar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verview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progressbar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progressba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separator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progressbar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progressbar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progressbar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progressbar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progressbar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separator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progressbar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progressbar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progressbar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progressbar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progressbar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progressbar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progressbar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progressbar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progressbar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progressba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ucbicaUMfAvJZsa35MxU8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progressbar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progressbar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progressbar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HxFHWmfXuF2UBDQOzoDCG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progressbar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progressbar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progressbar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qQEeUozbJVuVvECveywi6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progressbar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separator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progressbar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progressbar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outlin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NCTION" val="progressbar"/>
</p:tagLst>
</file>

<file path=ppt/theme/theme1.xml><?xml version="1.0" encoding="utf-8"?>
<a:theme xmlns:a="http://schemas.openxmlformats.org/drawingml/2006/main" name="1_blank">
  <a:themeElements>
    <a:clrScheme name="Benutzerdefiniert 1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6C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 1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spAutoFit/>
      </a:bodyPr>
      <a:lstStyle>
        <a:defPPr>
          <a:defRPr sz="2000" dirty="0">
            <a:latin typeface="+mn-lt"/>
          </a:defRPr>
        </a:defPPr>
      </a:lstStyle>
    </a:spDef>
    <a:txDef>
      <a:spPr>
        <a:noFill/>
      </a:spPr>
      <a:bodyPr wrap="square" rtlCol="0">
        <a:spAutoFit/>
      </a:bodyPr>
      <a:lstStyle>
        <a:defPPr>
          <a:spcBef>
            <a:spcPts val="1100"/>
          </a:spcBef>
          <a:spcAft>
            <a:spcPts val="1100"/>
          </a:spcAft>
          <a:defRPr sz="2200" dirty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ldrecht 2017 Muster" id="{DBAE98A4-6810-4D81-AC6C-B7D4E13950A1}" vid="{92C02AD2-355B-4E5B-BF01-8F735450470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Schuldrecht 2017 Formatvorlage</Template>
  <TotalTime>0</TotalTime>
  <Words>784</Words>
  <Application>Microsoft Office PowerPoint</Application>
  <PresentationFormat>Breitbild</PresentationFormat>
  <Paragraphs>174</Paragraphs>
  <Slides>40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47" baseType="lpstr">
      <vt:lpstr>ＭＳ Ｐゴシック</vt:lpstr>
      <vt:lpstr>Arial</vt:lpstr>
      <vt:lpstr>Calibri</vt:lpstr>
      <vt:lpstr>Calibri Light</vt:lpstr>
      <vt:lpstr>Wingdings</vt:lpstr>
      <vt:lpstr>Wingdings 3</vt:lpstr>
      <vt:lpstr>1_blank</vt:lpstr>
      <vt:lpstr>Zuschauen statt lesen?  Chancen und Risiken der filmischen Umsetzung juristischer Studieninhalte</vt:lpstr>
      <vt:lpstr>Gliederung</vt:lpstr>
      <vt:lpstr>Was versprechen wir uns von Videos?</vt:lpstr>
      <vt:lpstr>Welches E-Learning wollen die Studierenden?</vt:lpstr>
      <vt:lpstr>Welche Vorteile erhoffen sich die Studierenden?</vt:lpstr>
      <vt:lpstr>Welche individuellen Vorteile erwarten die Lehrenden?</vt:lpstr>
      <vt:lpstr>Warum sind Videos gerade für die Rechtslehre attraktiv?</vt:lpstr>
      <vt:lpstr>Wie werden Videos eingesetzt?</vt:lpstr>
      <vt:lpstr>„Telekolleg Recht“?</vt:lpstr>
      <vt:lpstr>Ein Blick zurück:  Videoprojekt „Recht der beweglichen Sachen“ 1997</vt:lpstr>
      <vt:lpstr>Ist „Scripted Reality“ moderner Rechtskundeunterricht?</vt:lpstr>
      <vt:lpstr>… oder doch lieber klare Fiktion?</vt:lpstr>
      <vt:lpstr>Welchen Nutzen haben Vorlesungsaufzeichnungen? (1)</vt:lpstr>
      <vt:lpstr>Sind Vorlesungsaufzeichnungen ein Erfolg? (1)</vt:lpstr>
      <vt:lpstr>Sind Vorlesungsaufzeichnungen ein Erfolg? (2)</vt:lpstr>
      <vt:lpstr>Welchen Nutzen haben Vorlesungsaufzeichnungen? (2)</vt:lpstr>
      <vt:lpstr>Welchen Nutzen haben (reine) Lehrvideos?</vt:lpstr>
      <vt:lpstr>Welchen Nutzen haben Fallverfilmungen?</vt:lpstr>
      <vt:lpstr>Welchen Nutzen haben mit Audio untermalte Animationen? (1)</vt:lpstr>
      <vt:lpstr>Welchen Nutzen haben mit Audio untermalte Animationen? (2)</vt:lpstr>
      <vt:lpstr>Welchen Nutzen haben Onlinevorlesungen?</vt:lpstr>
      <vt:lpstr>Welchen Nutzen haben eigens produzierte Webcasts?</vt:lpstr>
      <vt:lpstr>Sind reine (Audio-)Podcasts die bessere Lösung?</vt:lpstr>
      <vt:lpstr>Welche Herausforderungen stellen sich?</vt:lpstr>
      <vt:lpstr>Ist E-Learning Lean-Back oder Lean-Forward?</vt:lpstr>
      <vt:lpstr>Welcher Nachteil beruht auf der unilateralen Lehre?</vt:lpstr>
      <vt:lpstr>Wie aufwendig ist das Jurastudium? (1)</vt:lpstr>
      <vt:lpstr>Wie aufwendig ist das Jurastudium? (2)</vt:lpstr>
      <vt:lpstr>Wie aufwendig ist das Jurastudium? (3)</vt:lpstr>
      <vt:lpstr>Wie sieht das Kosten-Nutzen-Verhältnis bei E-Learning aus?</vt:lpstr>
      <vt:lpstr>Was macht E-Learning teuer?</vt:lpstr>
      <vt:lpstr>Welche Probleme stellen sich? (1)</vt:lpstr>
      <vt:lpstr>Welche Probleme stellen sich? (2)</vt:lpstr>
      <vt:lpstr>Welche Probleme stellen sich? (3)</vt:lpstr>
      <vt:lpstr>Welche Probleme stellen sich? (4)</vt:lpstr>
      <vt:lpstr>Was ist zu tun?</vt:lpstr>
      <vt:lpstr>Was braucht gutes E-Learning? (1)</vt:lpstr>
      <vt:lpstr>Was braucht gutes E-Learning? (2)</vt:lpstr>
      <vt:lpstr>Was braucht gutes E-Learning? (3)</vt:lpstr>
      <vt:lpstr>Was braucht gutes E-Learning? (4)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2017-09-18T06:41:14Z</dcterms:created>
  <dcterms:modified xsi:type="dcterms:W3CDTF">2018-01-26T07:05:12Z</dcterms:modified>
</cp:coreProperties>
</file>